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6" r:id="rId4"/>
  </p:sldMasterIdLst>
  <p:notesMasterIdLst>
    <p:notesMasterId r:id="rId23"/>
  </p:notesMasterIdLst>
  <p:handoutMasterIdLst>
    <p:handoutMasterId r:id="rId24"/>
  </p:handoutMasterIdLst>
  <p:sldIdLst>
    <p:sldId id="314" r:id="rId5"/>
    <p:sldId id="326" r:id="rId6"/>
    <p:sldId id="336" r:id="rId7"/>
    <p:sldId id="327" r:id="rId8"/>
    <p:sldId id="328" r:id="rId9"/>
    <p:sldId id="329" r:id="rId10"/>
    <p:sldId id="330" r:id="rId11"/>
    <p:sldId id="331" r:id="rId12"/>
    <p:sldId id="315" r:id="rId13"/>
    <p:sldId id="332" r:id="rId14"/>
    <p:sldId id="333" r:id="rId15"/>
    <p:sldId id="334" r:id="rId16"/>
    <p:sldId id="335" r:id="rId17"/>
    <p:sldId id="337" r:id="rId18"/>
    <p:sldId id="338" r:id="rId19"/>
    <p:sldId id="318" r:id="rId20"/>
    <p:sldId id="320" r:id="rId21"/>
    <p:sldId id="30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5388" autoAdjust="0"/>
  </p:normalViewPr>
  <p:slideViewPr>
    <p:cSldViewPr snapToGrid="0">
      <p:cViewPr>
        <p:scale>
          <a:sx n="110" d="100"/>
          <a:sy n="110" d="100"/>
        </p:scale>
        <p:origin x="-426" y="291"/>
      </p:cViewPr>
      <p:guideLst>
        <p:guide orient="horz" pos="3360"/>
        <p:guide pos="3840"/>
      </p:guideLst>
    </p:cSldViewPr>
  </p:slideViewPr>
  <p:outlineViewPr>
    <p:cViewPr>
      <p:scale>
        <a:sx n="33" d="100"/>
        <a:sy n="33" d="100"/>
      </p:scale>
      <p:origin x="0" y="-126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52A77B-D33C-49B3-A83C-450AA2ED72B3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9A36D-7FAC-478F-9944-F324014F6F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8D8F9A-F5CB-4EF8-A859-ED5E107B9763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9A9E5-4F7F-4A7D-9DE1-8992323292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1378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1D264-9D2A-F484-B8CE-84EC6844E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00DC76-4D8C-C0B4-13E0-692A265EB7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532635-C166-D665-6FDD-8AA661FAB6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FA5AD2-7AE9-BCDD-6AD4-B06F9106ED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700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B2A0B8-1569-DD5B-E182-A49AF9181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2D907B-4430-52DF-8801-603F2CEA15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9824E4-D265-702C-ED05-4AA6D6ACBC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7D0D7-5AFE-6226-A676-CE3C4EDA8D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94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4F0C1-8067-C97B-35C6-7C479AE1B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EA5773-E99D-1E59-AE15-838A32F970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AA244B-5006-2691-9CA6-8AC024C6C1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AB18B-A35E-B3B5-5F1E-1066DDC128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8244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3846A-4E72-44AA-D805-ED109D8CE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D73440-4805-1E85-98D8-E92065CC62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C8D075-B451-7B55-51B1-15208F4ED7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197CA-D8EC-C59F-24C6-3666AEB884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908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35B55-5E6D-E03C-8873-D47E2F2A6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55B8A0-583E-7CE5-408C-734739C375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D5E94D-A341-B259-6FE5-6200352B9E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19A870-13D8-F1A0-2E0E-5D5C621D68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1203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F5F77-0DA7-FAC6-9ABF-034E209CE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C3D518-B4BE-3078-A902-84F9D2A9FE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D601C7-CD1F-7A46-0365-2B996430DA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57482-D1FF-2580-CFBB-3DCBD15A3A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910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2420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1265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966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802110-CE83-3437-3B50-3178F0652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EE94E32-1C6F-68BD-BA54-C8FBB03195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828FA6-932C-ADBA-87F0-F593AC03B8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61A4B-C892-1773-507E-69887E925C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790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BACE6-BBEA-9037-63D9-DFE422E64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A0ACF9-9917-C996-A4AB-B679956974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36B92F-DF16-4C9E-6AA8-70A0A9584F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F071EA-B4FA-2D3E-5959-8E0E675069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129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D7BDF-C8DE-2A5B-EBD7-77F96B0CD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E50E19-EEBB-407B-40C8-4F40BFBBF3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FC9CD8-3B0F-C611-CD00-16B05CF0D4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DDB4A-417B-E2ED-26C7-25CE0468D4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980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68FCB-F3F9-96D5-CC41-2C9C99CB8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C44551-BFFB-CA93-0EC2-77537762CE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DCE3F1-B269-BEBF-3782-3CFFFA6369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19CBA2-ACB4-5B3D-7647-107A407E26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366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2DBFF-96D9-36BC-1BA7-FAB856AEC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AE3D4A-2405-6F6B-1105-38D3BCEEA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EEBE65-AA73-D9E6-0B71-8EAB3044AF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ADABD-3024-A3CD-FE8D-7234CA670C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681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00488-866C-DDEB-1A11-0F9582CEA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ADD1D7-AB99-2558-08B0-AEC538698D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E12D9D-BB58-697A-1BDD-DD12FBC580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56DE9-25B1-1736-19AD-1093A38A8B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558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47E9C1-723A-BBD0-2B32-E3CF152D4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58AAAE-33AD-8CCA-20BA-E89B7CDD13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69073D-DC0D-B216-FC24-BE2C6334B6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E47100-E1F7-F09C-C1B5-2D0E55CA05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217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969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svg"/><Relationship Id="rId4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74996-9779-1D0F-B5C6-7FE85FFF1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773681"/>
            <a:ext cx="5674360" cy="3200400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6B97173-A601-1D66-1651-4FE0D76A0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4" t="1728"/>
          <a:stretch/>
        </p:blipFill>
        <p:spPr>
          <a:xfrm>
            <a:off x="-1" y="0"/>
            <a:ext cx="8264995" cy="532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47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E5D17C7-3503-7305-8191-20863B738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824" b="26760"/>
          <a:stretch/>
        </p:blipFill>
        <p:spPr>
          <a:xfrm>
            <a:off x="9229725" y="1835240"/>
            <a:ext cx="2962275" cy="502276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76E1AE6-3E01-1CBD-CAEC-11056D00A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3413" y="1835240"/>
            <a:ext cx="7000875" cy="4279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E28F03-2149-7C50-779B-6A2D8D78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0903" r="75060" b="10347"/>
          <a:stretch/>
        </p:blipFill>
        <p:spPr>
          <a:xfrm rot="16200000">
            <a:off x="149650" y="-149653"/>
            <a:ext cx="1672375" cy="197167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CA4CAE4E-4252-8471-C50B-1DD5AFBFEC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2" cy="1603462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493CE42-5465-91AC-A1F4-A4821AE37A9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299013" cy="391491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0"/>
            </a:lvl1pPr>
            <a:lvl2pPr>
              <a:spcBef>
                <a:spcPts val="0"/>
              </a:spcBef>
              <a:spcAft>
                <a:spcPts val="1200"/>
              </a:spcAft>
              <a:defRPr sz="1800" b="0"/>
            </a:lvl2pPr>
            <a:lvl3pPr>
              <a:spcBef>
                <a:spcPts val="0"/>
              </a:spcBef>
              <a:spcAft>
                <a:spcPts val="1200"/>
              </a:spcAft>
              <a:defRPr sz="1600" b="0"/>
            </a:lvl3pPr>
            <a:lvl4pPr>
              <a:spcBef>
                <a:spcPts val="0"/>
              </a:spcBef>
              <a:spcAft>
                <a:spcPts val="1200"/>
              </a:spcAft>
              <a:defRPr sz="1400" b="0"/>
            </a:lvl4pPr>
            <a:lvl5pPr>
              <a:spcBef>
                <a:spcPts val="0"/>
              </a:spcBef>
              <a:spcAft>
                <a:spcPts val="1200"/>
              </a:spcAft>
              <a:defRPr sz="14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able Placeholder 12">
            <a:extLst>
              <a:ext uri="{FF2B5EF4-FFF2-40B4-BE49-F238E27FC236}">
                <a16:creationId xmlns:a16="http://schemas.microsoft.com/office/drawing/2014/main" id="{156A00B1-F3E3-B7FF-58F4-61DE3EF07C07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602163" y="2017713"/>
            <a:ext cx="6675437" cy="393223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214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13A42171-0D82-07BF-4667-498861CC2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883" t="34408" r="46636" b="1"/>
          <a:stretch/>
        </p:blipFill>
        <p:spPr>
          <a:xfrm flipH="1" flipV="1">
            <a:off x="10506072" y="3984078"/>
            <a:ext cx="1685928" cy="287392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3C71A0D-EE6D-54C4-71DE-04BE28558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718" t="47145" r="39389" b="8754"/>
          <a:stretch/>
        </p:blipFill>
        <p:spPr>
          <a:xfrm rot="5400000" flipV="1">
            <a:off x="9781526" y="-311511"/>
            <a:ext cx="2098964" cy="272198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3F82FA92-501B-5A05-E15F-2FB9BCEBE3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1990" y="434225"/>
            <a:ext cx="9524998" cy="149962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463EEE0-BE31-122C-586C-8BA8D90371E6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6257366" cy="391491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2000" b="0"/>
            </a:lvl1pPr>
            <a:lvl2pPr marL="228600">
              <a:spcBef>
                <a:spcPts val="0"/>
              </a:spcBef>
              <a:spcAft>
                <a:spcPts val="1200"/>
              </a:spcAft>
              <a:defRPr sz="2000" b="0"/>
            </a:lvl2pPr>
            <a:lvl3pPr marL="685800">
              <a:spcBef>
                <a:spcPts val="0"/>
              </a:spcBef>
              <a:spcAft>
                <a:spcPts val="1200"/>
              </a:spcAft>
              <a:defRPr sz="1800" b="0"/>
            </a:lvl3pPr>
            <a:lvl4pPr marL="914400">
              <a:spcBef>
                <a:spcPts val="0"/>
              </a:spcBef>
              <a:spcAft>
                <a:spcPts val="1200"/>
              </a:spcAft>
              <a:defRPr sz="1600" b="0"/>
            </a:lvl4pPr>
            <a:lvl5pPr marL="1143000">
              <a:spcBef>
                <a:spcPts val="0"/>
              </a:spcBef>
              <a:spcAft>
                <a:spcPts val="1200"/>
              </a:spcAft>
              <a:defRPr sz="16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52C157D5-2C68-BA6A-033B-A4CC016CA68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967475" y="2018119"/>
            <a:ext cx="2449514" cy="3931919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 marL="411480">
              <a:spcBef>
                <a:spcPts val="0"/>
              </a:spcBef>
              <a:spcAft>
                <a:spcPts val="1200"/>
              </a:spcAft>
              <a:defRPr sz="1800" b="1"/>
            </a:lvl2pPr>
            <a:lvl3pPr marL="502920">
              <a:spcBef>
                <a:spcPts val="0"/>
              </a:spcBef>
              <a:spcAft>
                <a:spcPts val="1200"/>
              </a:spcAft>
              <a:defRPr sz="1600" b="1"/>
            </a:lvl3pPr>
            <a:lvl4pPr marL="594360">
              <a:spcBef>
                <a:spcPts val="0"/>
              </a:spcBef>
              <a:spcAft>
                <a:spcPts val="1200"/>
              </a:spcAft>
              <a:defRPr sz="1400" b="1"/>
            </a:lvl4pPr>
            <a:lvl5pPr marL="685800"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842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5CC9A46-E0E7-B31D-3E27-6F4303A45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67669DC-4C7F-9B50-FCC0-F2AF5B2A9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3545" y="584477"/>
            <a:ext cx="10354052" cy="120976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BEF581C2-7562-2E21-E6DD-20AEFC43AAB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23545" y="2009775"/>
            <a:ext cx="10354052" cy="3931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84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A3E8B6-2BD8-19E0-7F51-7A25EF836F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1515" y="374090"/>
            <a:ext cx="5057104" cy="3624984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F96043-F6A4-F581-7DB8-96138F0E40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1514" y="4172989"/>
            <a:ext cx="5057103" cy="2519363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aseline="0">
                <a:solidFill>
                  <a:schemeClr val="bg1"/>
                </a:solidFill>
              </a:defRPr>
            </a:lvl1pPr>
            <a:lvl2pPr marL="7429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aseline="0">
                <a:solidFill>
                  <a:schemeClr val="bg1"/>
                </a:solidFill>
              </a:defRPr>
            </a:lvl2pPr>
            <a:lvl3pPr marL="12001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 baseline="0">
                <a:solidFill>
                  <a:schemeClr val="bg1"/>
                </a:solidFill>
              </a:defRPr>
            </a:lvl3pPr>
            <a:lvl4pPr marL="16573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 baseline="0">
                <a:solidFill>
                  <a:schemeClr val="bg1"/>
                </a:solidFill>
              </a:defRPr>
            </a:lvl4pPr>
            <a:lvl5pPr marL="2000250" indent="-1714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2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C805DE67-EFB0-F6F3-6C08-2FE90284C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47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0DFB311A-EAAD-7656-C753-E8C739948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4533" t="18691" r="1" b="-131"/>
          <a:stretch/>
        </p:blipFill>
        <p:spPr>
          <a:xfrm rot="5400000">
            <a:off x="7851419" y="-1244552"/>
            <a:ext cx="3096029" cy="5585137"/>
          </a:xfrm>
          <a:custGeom>
            <a:avLst/>
            <a:gdLst>
              <a:gd name="connsiteX0" fmla="*/ 0 w 1756624"/>
              <a:gd name="connsiteY0" fmla="*/ 0 h 6858000"/>
              <a:gd name="connsiteX1" fmla="*/ 1756624 w 1756624"/>
              <a:gd name="connsiteY1" fmla="*/ 0 h 6858000"/>
              <a:gd name="connsiteX2" fmla="*/ 1756624 w 1756624"/>
              <a:gd name="connsiteY2" fmla="*/ 6858000 h 6858000"/>
              <a:gd name="connsiteX3" fmla="*/ 0 w 175662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6624" h="6858000">
                <a:moveTo>
                  <a:pt x="0" y="0"/>
                </a:moveTo>
                <a:lnTo>
                  <a:pt x="1756624" y="0"/>
                </a:lnTo>
                <a:lnTo>
                  <a:pt x="17566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612F0DE-D367-10BB-1F71-60AA6527C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4151" r="18577"/>
          <a:stretch/>
        </p:blipFill>
        <p:spPr>
          <a:xfrm>
            <a:off x="7010400" y="0"/>
            <a:ext cx="51816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4F5799-FC34-2F2D-D11E-9B472CAF06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15533"/>
            <a:ext cx="5181600" cy="237686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575025C-084B-CD7A-F546-0E13BA13CFE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400" y="2844800"/>
            <a:ext cx="5181600" cy="31289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75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5DE041D-A3BF-94FF-029C-719D4DADA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3300" t="13815"/>
          <a:stretch/>
        </p:blipFill>
        <p:spPr>
          <a:xfrm>
            <a:off x="0" y="-1"/>
            <a:ext cx="4239206" cy="37761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EE605D-0584-F71C-A97D-B672F13E39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580640"/>
            <a:ext cx="5181600" cy="3368819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9AF635C-89E6-F6EF-FA6A-417A9A84BF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85840" y="-10159"/>
            <a:ext cx="6116320" cy="6868160"/>
          </a:xfrm>
          <a:custGeom>
            <a:avLst/>
            <a:gdLst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0 w 6116320"/>
              <a:gd name="connsiteY3" fmla="*/ 6880225 h 6880225"/>
              <a:gd name="connsiteX4" fmla="*/ 0 w 6116320"/>
              <a:gd name="connsiteY4" fmla="*/ 0 h 6880225"/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2052320 w 6116320"/>
              <a:gd name="connsiteY3" fmla="*/ 6880225 h 6880225"/>
              <a:gd name="connsiteX4" fmla="*/ 0 w 6116320"/>
              <a:gd name="connsiteY4" fmla="*/ 0 h 688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6320" h="6880225">
                <a:moveTo>
                  <a:pt x="0" y="0"/>
                </a:moveTo>
                <a:lnTo>
                  <a:pt x="6116320" y="0"/>
                </a:lnTo>
                <a:lnTo>
                  <a:pt x="6116320" y="6880225"/>
                </a:lnTo>
                <a:lnTo>
                  <a:pt x="2052320" y="6880225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736789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2B74EE53-DB22-C27E-074F-A7129585F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158" t="-5374" b="78533"/>
          <a:stretch/>
        </p:blipFill>
        <p:spPr>
          <a:xfrm rot="10800000">
            <a:off x="6324600" y="0"/>
            <a:ext cx="5867400" cy="1647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8AEF0C-FA4B-8C23-0132-5529EC244F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0" y="1310639"/>
            <a:ext cx="4805997" cy="268962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3DD4867-9B0B-647C-1F78-5E50BF30F08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1016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05384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05384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FF4D65D-965A-5E86-4D91-C72D1D03A8B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126163" y="4172990"/>
            <a:ext cx="4805997" cy="238973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365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4C9F686-E069-3B60-9625-01EE6A41D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239"/>
          <a:stretch/>
        </p:blipFill>
        <p:spPr>
          <a:xfrm flipH="1">
            <a:off x="9135414" y="0"/>
            <a:ext cx="3056586" cy="6858000"/>
          </a:xfrm>
          <a:custGeom>
            <a:avLst/>
            <a:gdLst>
              <a:gd name="connsiteX0" fmla="*/ 4284372 w 4284372"/>
              <a:gd name="connsiteY0" fmla="*/ 0 h 6858000"/>
              <a:gd name="connsiteX1" fmla="*/ 0 w 4284372"/>
              <a:gd name="connsiteY1" fmla="*/ 0 h 6858000"/>
              <a:gd name="connsiteX2" fmla="*/ 0 w 4284372"/>
              <a:gd name="connsiteY2" fmla="*/ 6858000 h 6858000"/>
              <a:gd name="connsiteX3" fmla="*/ 4284372 w 42843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84372" h="6858000">
                <a:moveTo>
                  <a:pt x="4284372" y="0"/>
                </a:moveTo>
                <a:lnTo>
                  <a:pt x="0" y="0"/>
                </a:lnTo>
                <a:lnTo>
                  <a:pt x="0" y="6858000"/>
                </a:lnTo>
                <a:lnTo>
                  <a:pt x="4284372" y="6858000"/>
                </a:lnTo>
                <a:close/>
              </a:path>
            </a:pathLst>
          </a:cu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D7227F9-50F9-820B-69B7-924C02120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2330"/>
          <a:stretch/>
        </p:blipFill>
        <p:spPr>
          <a:xfrm>
            <a:off x="7810500" y="3025140"/>
            <a:ext cx="4381500" cy="38328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D1E69-316E-A8E1-7ADA-040A0E4907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7273637" cy="164655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1069CA0-E0AB-99C6-10DB-13AAC019DD7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11363"/>
            <a:ext cx="7273638" cy="415575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21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left Imag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589277D-BC14-E7E0-5822-5575F563E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8039100" y="228600"/>
            <a:ext cx="4381500" cy="392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DB1BDE-C8F3-ACC0-740B-CBD812877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75285"/>
            <a:ext cx="4896678" cy="3624984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28597A3-47D0-F393-55D9-07FFD951F3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586 w 6096586"/>
              <a:gd name="connsiteY0" fmla="*/ 0 h 6858000"/>
              <a:gd name="connsiteX1" fmla="*/ 4054426 w 6096586"/>
              <a:gd name="connsiteY1" fmla="*/ 0 h 6858000"/>
              <a:gd name="connsiteX2" fmla="*/ 6096586 w 6096586"/>
              <a:gd name="connsiteY2" fmla="*/ 6858000 h 6858000"/>
              <a:gd name="connsiteX3" fmla="*/ 586 w 6096586"/>
              <a:gd name="connsiteY3" fmla="*/ 6858000 h 6858000"/>
              <a:gd name="connsiteX4" fmla="*/ 586 w 6096586"/>
              <a:gd name="connsiteY4" fmla="*/ 3669792 h 6858000"/>
              <a:gd name="connsiteX5" fmla="*/ 586 w 6096586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053840" y="0"/>
                </a:lnTo>
                <a:lnTo>
                  <a:pt x="6096000" y="6858000"/>
                </a:lnTo>
                <a:lnTo>
                  <a:pt x="950976" y="6858000"/>
                </a:lnTo>
                <a:lnTo>
                  <a:pt x="0" y="3669792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4BF260CE-C6E3-AE7A-DB8E-A72A1CF5B54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96000" y="4172990"/>
            <a:ext cx="4896677" cy="2309726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bg1"/>
                </a:solidFill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001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9111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6E20435-B9A5-359D-133D-5D3EED409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55" t="41988" r="53993" b="33420"/>
          <a:stretch/>
        </p:blipFill>
        <p:spPr>
          <a:xfrm rot="10800000">
            <a:off x="9198864" y="-5"/>
            <a:ext cx="2993136" cy="151790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B99CAE4-AA9B-52BA-7DE8-8245CE705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5445" t="24819" r="46503"/>
          <a:stretch/>
        </p:blipFill>
        <p:spPr>
          <a:xfrm rot="16200000">
            <a:off x="961221" y="4525179"/>
            <a:ext cx="1371600" cy="329404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28DFE681-710B-6FE5-B8E0-3BC9DB9F1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1" cy="16296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FE383D3-6A16-1891-FF52-470B26B9404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499270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74B5EB04-CA6E-7417-56DF-A55B21E94B7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284891" y="2022250"/>
            <a:ext cx="499270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79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A783FA55-EF1D-66CF-8FD5-29086D71E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81" t="40714" r="61027" b="44471"/>
          <a:stretch/>
        </p:blipFill>
        <p:spPr>
          <a:xfrm rot="10800000" flipV="1">
            <a:off x="-26830" y="5950040"/>
            <a:ext cx="2513521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42CEFED-8DE0-0155-A5B6-A44051A6D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57FC493E-284F-ADBA-D92D-883CAB13AD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125"/>
            <a:ext cx="10439401" cy="161701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B8B2035-4AA9-D25E-9F15-3ED36F734D1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31012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>
              <a:spcBef>
                <a:spcPts val="0"/>
              </a:spcBef>
              <a:spcAft>
                <a:spcPts val="1200"/>
              </a:spcAft>
              <a:defRPr sz="1800" b="1"/>
            </a:lvl2pPr>
            <a:lvl3pPr>
              <a:spcBef>
                <a:spcPts val="0"/>
              </a:spcBef>
              <a:spcAft>
                <a:spcPts val="1200"/>
              </a:spcAft>
              <a:defRPr sz="1600" b="1"/>
            </a:lvl3pPr>
            <a:lvl4pPr>
              <a:spcBef>
                <a:spcPts val="0"/>
              </a:spcBef>
              <a:spcAft>
                <a:spcPts val="1200"/>
              </a:spcAft>
              <a:defRPr sz="1400" b="1"/>
            </a:lvl4pPr>
            <a:lvl5pPr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A694422-6B3E-3D80-AC41-FD1CED52ACA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602310" y="2018120"/>
            <a:ext cx="675148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13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right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48DBD2A1-633E-7A22-751B-5CEFCA93F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7703" t="485" b="67543"/>
          <a:stretch/>
        </p:blipFill>
        <p:spPr>
          <a:xfrm rot="5400000">
            <a:off x="-115162" y="115164"/>
            <a:ext cx="1895058" cy="1664735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3E7BF4D0-D641-9859-157D-B9094EF3D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385" y="446313"/>
            <a:ext cx="5179615" cy="144874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115AE488-757F-4C5A-7733-85C1D1EA98D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5181600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0"/>
            </a:lvl1pPr>
            <a:lvl2pPr>
              <a:spcBef>
                <a:spcPts val="0"/>
              </a:spcBef>
              <a:spcAft>
                <a:spcPts val="1200"/>
              </a:spcAft>
              <a:defRPr sz="1800" b="0"/>
            </a:lvl2pPr>
            <a:lvl3pPr>
              <a:spcBef>
                <a:spcPts val="0"/>
              </a:spcBef>
              <a:spcAft>
                <a:spcPts val="1200"/>
              </a:spcAft>
              <a:defRPr sz="1600" b="0"/>
            </a:lvl3pPr>
            <a:lvl4pPr>
              <a:spcBef>
                <a:spcPts val="0"/>
              </a:spcBef>
              <a:spcAft>
                <a:spcPts val="1200"/>
              </a:spcAft>
              <a:defRPr sz="1400" b="0"/>
            </a:lvl4pPr>
            <a:lvl5pPr>
              <a:spcBef>
                <a:spcPts val="0"/>
              </a:spcBef>
              <a:spcAft>
                <a:spcPts val="1200"/>
              </a:spcAft>
              <a:defRPr sz="14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9DD264F-42B5-DBB0-9839-DB4C6827ED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76950" y="0"/>
            <a:ext cx="6115050" cy="6868886"/>
          </a:xfrm>
          <a:custGeom>
            <a:avLst/>
            <a:gdLst>
              <a:gd name="connsiteX0" fmla="*/ 0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0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2024742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3603171 h 6858000"/>
              <a:gd name="connsiteX3" fmla="*/ 6115050 w 6115050"/>
              <a:gd name="connsiteY3" fmla="*/ 6858000 h 6858000"/>
              <a:gd name="connsiteX4" fmla="*/ 0 w 6115050"/>
              <a:gd name="connsiteY4" fmla="*/ 6858000 h 6858000"/>
              <a:gd name="connsiteX5" fmla="*/ 2024742 w 6115050"/>
              <a:gd name="connsiteY5" fmla="*/ 0 h 6858000"/>
              <a:gd name="connsiteX0" fmla="*/ 2024742 w 6115050"/>
              <a:gd name="connsiteY0" fmla="*/ 0 h 6868886"/>
              <a:gd name="connsiteX1" fmla="*/ 6115050 w 6115050"/>
              <a:gd name="connsiteY1" fmla="*/ 0 h 6868886"/>
              <a:gd name="connsiteX2" fmla="*/ 6115050 w 6115050"/>
              <a:gd name="connsiteY2" fmla="*/ 3603171 h 6868886"/>
              <a:gd name="connsiteX3" fmla="*/ 5157107 w 6115050"/>
              <a:gd name="connsiteY3" fmla="*/ 6868886 h 6868886"/>
              <a:gd name="connsiteX4" fmla="*/ 0 w 6115050"/>
              <a:gd name="connsiteY4" fmla="*/ 6858000 h 6868886"/>
              <a:gd name="connsiteX5" fmla="*/ 2024742 w 6115050"/>
              <a:gd name="connsiteY5" fmla="*/ 0 h 6868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5050" h="6868886">
                <a:moveTo>
                  <a:pt x="2024742" y="0"/>
                </a:moveTo>
                <a:lnTo>
                  <a:pt x="6115050" y="0"/>
                </a:lnTo>
                <a:lnTo>
                  <a:pt x="6115050" y="3603171"/>
                </a:lnTo>
                <a:lnTo>
                  <a:pt x="5157107" y="6868886"/>
                </a:lnTo>
                <a:lnTo>
                  <a:pt x="0" y="6858000"/>
                </a:lnTo>
                <a:lnTo>
                  <a:pt x="2024742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00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06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4.svg"/><Relationship Id="rId4" Type="http://schemas.openxmlformats.org/officeDocument/2006/relationships/image" Target="../media/image4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microsoft.com/office/2007/relationships/hdphoto" Target="../media/hdphoto1.wdp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7.png"/><Relationship Id="rId4" Type="http://schemas.openxmlformats.org/officeDocument/2006/relationships/image" Target="../media/image4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8.png"/><Relationship Id="rId7" Type="http://schemas.openxmlformats.org/officeDocument/2006/relationships/image" Target="../media/image3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Relationship Id="rId9" Type="http://schemas.openxmlformats.org/officeDocument/2006/relationships/image" Target="../media/image35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8.png"/><Relationship Id="rId7" Type="http://schemas.openxmlformats.org/officeDocument/2006/relationships/image" Target="../media/image33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31.sv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8.png"/><Relationship Id="rId7" Type="http://schemas.openxmlformats.org/officeDocument/2006/relationships/image" Target="../media/image3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31.sv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svg"/><Relationship Id="rId3" Type="http://schemas.openxmlformats.org/officeDocument/2006/relationships/image" Target="../media/image28.png"/><Relationship Id="rId7" Type="http://schemas.openxmlformats.org/officeDocument/2006/relationships/image" Target="../media/image33.sv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31.sv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sv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34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12" Type="http://schemas.openxmlformats.org/officeDocument/2006/relationships/image" Target="../media/image33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9.svg"/><Relationship Id="rId11" Type="http://schemas.openxmlformats.org/officeDocument/2006/relationships/image" Target="../media/image32.png"/><Relationship Id="rId5" Type="http://schemas.openxmlformats.org/officeDocument/2006/relationships/image" Target="../media/image38.png"/><Relationship Id="rId10" Type="http://schemas.openxmlformats.org/officeDocument/2006/relationships/image" Target="../media/image31.svg"/><Relationship Id="rId4" Type="http://schemas.openxmlformats.org/officeDocument/2006/relationships/image" Target="../media/image37.svg"/><Relationship Id="rId9" Type="http://schemas.openxmlformats.org/officeDocument/2006/relationships/image" Target="../media/image30.png"/><Relationship Id="rId14" Type="http://schemas.openxmlformats.org/officeDocument/2006/relationships/image" Target="../media/image3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40D96-BFFB-05BD-30ED-0352500C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537" y="3618147"/>
            <a:ext cx="5674360" cy="1975586"/>
          </a:xfrm>
        </p:spPr>
        <p:txBody>
          <a:bodyPr/>
          <a:lstStyle/>
          <a:p>
            <a:pPr algn="ctr"/>
            <a:r>
              <a:rPr lang="en-US" dirty="0"/>
              <a:t>IR to CTI</a:t>
            </a:r>
            <a:br>
              <a:rPr lang="en-US" dirty="0"/>
            </a:br>
            <a:br>
              <a:rPr lang="en-US" dirty="0"/>
            </a:br>
            <a:r>
              <a:rPr lang="en-US" sz="3200" i="1" dirty="0"/>
              <a:t>- the other side of the coin -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77EC55-6BFF-1CC9-C3DE-6D5AC2BF1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8964" y="470972"/>
            <a:ext cx="5573036" cy="276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390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ECD66-C8D5-1807-E74D-66F60F09B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FD4DDC-3F34-CF56-F18C-FD75815B86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30" r="6982" b="1"/>
          <a:stretch/>
        </p:blipFill>
        <p:spPr>
          <a:xfrm>
            <a:off x="20" y="-10160"/>
            <a:ext cx="60959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05384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05384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9F1604B-FBB1-0691-C9E8-E8880068F37F}"/>
              </a:ext>
            </a:extLst>
          </p:cNvPr>
          <p:cNvSpPr txBox="1">
            <a:spLocks/>
          </p:cNvSpPr>
          <p:nvPr/>
        </p:nvSpPr>
        <p:spPr>
          <a:xfrm>
            <a:off x="5135623" y="3319027"/>
            <a:ext cx="5524314" cy="5939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b="1" i="1" dirty="0"/>
              <a:t>What is this other side of the coin?</a:t>
            </a:r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C18ABC93-8DE7-9440-903B-6E4654C64CF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1287126-F240-5DE2-93A3-7428DB8A858D}"/>
              </a:ext>
            </a:extLst>
          </p:cNvPr>
          <p:cNvSpPr txBox="1">
            <a:spLocks/>
          </p:cNvSpPr>
          <p:nvPr/>
        </p:nvSpPr>
        <p:spPr>
          <a:xfrm>
            <a:off x="4401438" y="5852590"/>
            <a:ext cx="7686330" cy="13753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b="1" i="1" dirty="0"/>
              <a:t>What does IR logs and documents for the incident?</a:t>
            </a:r>
          </a:p>
        </p:txBody>
      </p:sp>
    </p:spTree>
    <p:extLst>
      <p:ext uri="{BB962C8B-B14F-4D97-AF65-F5344CB8AC3E}">
        <p14:creationId xmlns:p14="http://schemas.microsoft.com/office/powerpoint/2010/main" val="98663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376AD-07B5-BA2B-ED09-1F06F78FA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98611B-682D-F838-347D-2F266F2510B0}"/>
              </a:ext>
            </a:extLst>
          </p:cNvPr>
          <p:cNvSpPr txBox="1">
            <a:spLocks/>
          </p:cNvSpPr>
          <p:nvPr/>
        </p:nvSpPr>
        <p:spPr>
          <a:xfrm>
            <a:off x="1435560" y="2553687"/>
            <a:ext cx="4050840" cy="34207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b="1" i="1" dirty="0"/>
              <a:t>domain names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b="1" i="1" dirty="0"/>
              <a:t>IPs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b="1" i="1" dirty="0"/>
              <a:t>Hashes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b="1" i="1" dirty="0"/>
              <a:t>emails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b="1" i="1" dirty="0" err="1"/>
              <a:t>Mitre</a:t>
            </a:r>
            <a:r>
              <a:rPr lang="en-US" sz="2400" b="1" i="1" dirty="0"/>
              <a:t> </a:t>
            </a:r>
            <a:r>
              <a:rPr lang="en-US" sz="2400" b="1" i="1" dirty="0" err="1"/>
              <a:t>Txxx</a:t>
            </a:r>
            <a:endParaRPr lang="en-US" sz="2400" b="1" i="1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b="1" i="1" dirty="0"/>
              <a:t>behaviors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b="1" i="1" dirty="0"/>
              <a:t>…..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2400" b="1" i="1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6491EB5-8DC8-FA7D-2762-608377073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AB3B6D-ACED-5506-1343-3A8C7057D7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64" r="6915" b="-2"/>
          <a:stretch/>
        </p:blipFill>
        <p:spPr>
          <a:xfrm>
            <a:off x="6076950" y="10"/>
            <a:ext cx="6115050" cy="6868876"/>
          </a:xfrm>
          <a:custGeom>
            <a:avLst/>
            <a:gdLst>
              <a:gd name="connsiteX0" fmla="*/ 0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0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2024742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3603171 h 6858000"/>
              <a:gd name="connsiteX3" fmla="*/ 6115050 w 6115050"/>
              <a:gd name="connsiteY3" fmla="*/ 6858000 h 6858000"/>
              <a:gd name="connsiteX4" fmla="*/ 0 w 6115050"/>
              <a:gd name="connsiteY4" fmla="*/ 6858000 h 6858000"/>
              <a:gd name="connsiteX5" fmla="*/ 2024742 w 6115050"/>
              <a:gd name="connsiteY5" fmla="*/ 0 h 6858000"/>
              <a:gd name="connsiteX0" fmla="*/ 2024742 w 6115050"/>
              <a:gd name="connsiteY0" fmla="*/ 0 h 6868886"/>
              <a:gd name="connsiteX1" fmla="*/ 6115050 w 6115050"/>
              <a:gd name="connsiteY1" fmla="*/ 0 h 6868886"/>
              <a:gd name="connsiteX2" fmla="*/ 6115050 w 6115050"/>
              <a:gd name="connsiteY2" fmla="*/ 3603171 h 6868886"/>
              <a:gd name="connsiteX3" fmla="*/ 5157107 w 6115050"/>
              <a:gd name="connsiteY3" fmla="*/ 6868886 h 6868886"/>
              <a:gd name="connsiteX4" fmla="*/ 0 w 6115050"/>
              <a:gd name="connsiteY4" fmla="*/ 6858000 h 6868886"/>
              <a:gd name="connsiteX5" fmla="*/ 2024742 w 6115050"/>
              <a:gd name="connsiteY5" fmla="*/ 0 h 6868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5050" h="6868886">
                <a:moveTo>
                  <a:pt x="2024742" y="0"/>
                </a:moveTo>
                <a:lnTo>
                  <a:pt x="6115050" y="0"/>
                </a:lnTo>
                <a:lnTo>
                  <a:pt x="6115050" y="3603171"/>
                </a:lnTo>
                <a:lnTo>
                  <a:pt x="5157107" y="6868886"/>
                </a:lnTo>
                <a:lnTo>
                  <a:pt x="0" y="6858000"/>
                </a:lnTo>
                <a:lnTo>
                  <a:pt x="2024742" y="0"/>
                </a:lnTo>
                <a:close/>
              </a:path>
            </a:pathLst>
          </a:custGeom>
          <a:noFill/>
        </p:spPr>
      </p:pic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77CD6F42-EE0C-D8E2-D39E-18095ADE4F4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3" name="Graphic 2" descr="Clipboard Checked with solid fill">
            <a:extLst>
              <a:ext uri="{FF2B5EF4-FFF2-40B4-BE49-F238E27FC236}">
                <a16:creationId xmlns:a16="http://schemas.microsoft.com/office/drawing/2014/main" id="{10DA9F7E-8FF0-627D-A596-7E57BCFC1B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86536" y="594542"/>
            <a:ext cx="1790507" cy="17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769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7E872-C9A4-87CD-BF25-B484D46FF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63B97C-BD60-C8CF-BA1F-273B2ADB0AFB}"/>
              </a:ext>
            </a:extLst>
          </p:cNvPr>
          <p:cNvSpPr txBox="1">
            <a:spLocks/>
          </p:cNvSpPr>
          <p:nvPr/>
        </p:nvSpPr>
        <p:spPr>
          <a:xfrm>
            <a:off x="3324172" y="3429000"/>
            <a:ext cx="6272879" cy="14166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4000" b="1" i="1" dirty="0"/>
              <a:t>We </a:t>
            </a:r>
            <a:r>
              <a:rPr lang="en-US" sz="4000" b="1" i="1" dirty="0" err="1"/>
              <a:t>TAILed</a:t>
            </a:r>
            <a:r>
              <a:rPr lang="en-US" sz="4000" b="1" i="1" dirty="0"/>
              <a:t> this list before 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4000" b="1" i="1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C1FF21E9-760F-1F46-7978-A05D6CCF5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75213E-9E8D-5980-B547-204BC129BC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64" r="6915" b="-2"/>
          <a:stretch/>
        </p:blipFill>
        <p:spPr>
          <a:xfrm>
            <a:off x="9968380" y="10"/>
            <a:ext cx="2223619" cy="2497733"/>
          </a:xfrm>
          <a:custGeom>
            <a:avLst/>
            <a:gdLst>
              <a:gd name="connsiteX0" fmla="*/ 0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0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2024742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3603171 h 6858000"/>
              <a:gd name="connsiteX3" fmla="*/ 6115050 w 6115050"/>
              <a:gd name="connsiteY3" fmla="*/ 6858000 h 6858000"/>
              <a:gd name="connsiteX4" fmla="*/ 0 w 6115050"/>
              <a:gd name="connsiteY4" fmla="*/ 6858000 h 6858000"/>
              <a:gd name="connsiteX5" fmla="*/ 2024742 w 6115050"/>
              <a:gd name="connsiteY5" fmla="*/ 0 h 6858000"/>
              <a:gd name="connsiteX0" fmla="*/ 2024742 w 6115050"/>
              <a:gd name="connsiteY0" fmla="*/ 0 h 6868886"/>
              <a:gd name="connsiteX1" fmla="*/ 6115050 w 6115050"/>
              <a:gd name="connsiteY1" fmla="*/ 0 h 6868886"/>
              <a:gd name="connsiteX2" fmla="*/ 6115050 w 6115050"/>
              <a:gd name="connsiteY2" fmla="*/ 3603171 h 6868886"/>
              <a:gd name="connsiteX3" fmla="*/ 5157107 w 6115050"/>
              <a:gd name="connsiteY3" fmla="*/ 6868886 h 6868886"/>
              <a:gd name="connsiteX4" fmla="*/ 0 w 6115050"/>
              <a:gd name="connsiteY4" fmla="*/ 6858000 h 6868886"/>
              <a:gd name="connsiteX5" fmla="*/ 2024742 w 6115050"/>
              <a:gd name="connsiteY5" fmla="*/ 0 h 6868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5050" h="6868886">
                <a:moveTo>
                  <a:pt x="2024742" y="0"/>
                </a:moveTo>
                <a:lnTo>
                  <a:pt x="6115050" y="0"/>
                </a:lnTo>
                <a:lnTo>
                  <a:pt x="6115050" y="3603171"/>
                </a:lnTo>
                <a:lnTo>
                  <a:pt x="5157107" y="6868886"/>
                </a:lnTo>
                <a:lnTo>
                  <a:pt x="0" y="6858000"/>
                </a:lnTo>
                <a:lnTo>
                  <a:pt x="2024742" y="0"/>
                </a:lnTo>
                <a:close/>
              </a:path>
            </a:pathLst>
          </a:custGeom>
          <a:noFill/>
        </p:spPr>
      </p:pic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DF47CC08-94B8-C700-B466-0DD3A5DA73B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3" name="Graphic 2" descr="Clipboard Checked with solid fill">
            <a:extLst>
              <a:ext uri="{FF2B5EF4-FFF2-40B4-BE49-F238E27FC236}">
                <a16:creationId xmlns:a16="http://schemas.microsoft.com/office/drawing/2014/main" id="{ACA45EF6-8BFF-42AC-38CE-C918151A1B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98034" y="491322"/>
            <a:ext cx="1790507" cy="17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621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AA74FA-EE95-F27A-6214-7E34E4DBD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2C0014-B7D4-7C2C-826D-BE432BE166F5}"/>
              </a:ext>
            </a:extLst>
          </p:cNvPr>
          <p:cNvSpPr txBox="1">
            <a:spLocks/>
          </p:cNvSpPr>
          <p:nvPr/>
        </p:nvSpPr>
        <p:spPr>
          <a:xfrm>
            <a:off x="3507268" y="410536"/>
            <a:ext cx="5916263" cy="1499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1200"/>
              </a:spcAft>
              <a:buNone/>
            </a:pPr>
            <a:r>
              <a:rPr lang="en-US" sz="3200" b="1" i="1" kern="1200" cap="all" baseline="0" dirty="0">
                <a:latin typeface="+mj-lt"/>
                <a:ea typeface="+mj-ea"/>
                <a:cs typeface="+mj-cs"/>
              </a:rPr>
              <a:t> </a:t>
            </a:r>
          </a:p>
          <a:p>
            <a:pPr marL="0" indent="0">
              <a:spcBef>
                <a:spcPct val="0"/>
              </a:spcBef>
              <a:spcAft>
                <a:spcPts val="1200"/>
              </a:spcAft>
              <a:buNone/>
            </a:pPr>
            <a:endParaRPr lang="en-US" sz="3200" b="1" i="1" kern="1200" cap="all" baseline="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94113D-53EF-1D28-5C41-00C25B449C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64" r="6915" b="-2"/>
          <a:stretch/>
        </p:blipFill>
        <p:spPr>
          <a:xfrm>
            <a:off x="1934187" y="4696729"/>
            <a:ext cx="1924078" cy="2161267"/>
          </a:xfrm>
          <a:prstGeom prst="rect">
            <a:avLst/>
          </a:prstGeom>
          <a:noFill/>
        </p:spPr>
      </p:pic>
      <p:pic>
        <p:nvPicPr>
          <p:cNvPr id="3" name="Graphic 2" descr="Clipboard Checked with solid fill">
            <a:extLst>
              <a:ext uri="{FF2B5EF4-FFF2-40B4-BE49-F238E27FC236}">
                <a16:creationId xmlns:a16="http://schemas.microsoft.com/office/drawing/2014/main" id="{598CA46F-B007-8703-97B8-B167A126AC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61492" y="727918"/>
            <a:ext cx="1924078" cy="2364489"/>
          </a:xfrm>
          <a:prstGeom prst="rect">
            <a:avLst/>
          </a:prstGeom>
        </p:spPr>
      </p:pic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70376605-8FC6-70E9-4C18-17B85AB6E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C20599B1-6A7E-6805-4597-F95E551B21D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83DFC8-6C4B-6303-996C-738B45FDA2F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64" r="6915" b="-2"/>
          <a:stretch/>
        </p:blipFill>
        <p:spPr>
          <a:xfrm>
            <a:off x="0" y="4696730"/>
            <a:ext cx="1924078" cy="2161267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87C266-B7FB-D813-BC2C-089BC0B098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64" r="6915" b="-2"/>
          <a:stretch/>
        </p:blipFill>
        <p:spPr>
          <a:xfrm>
            <a:off x="3873113" y="4696731"/>
            <a:ext cx="1924078" cy="2161267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DC5295-4A61-5D4A-7ABA-44D5F9EB471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64" r="6915" b="-2"/>
          <a:stretch/>
        </p:blipFill>
        <p:spPr>
          <a:xfrm>
            <a:off x="5807300" y="4696733"/>
            <a:ext cx="1924078" cy="2161267"/>
          </a:xfrm>
          <a:prstGeom prst="rect">
            <a:avLst/>
          </a:prstGeom>
          <a:noFill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79B3BD-C963-9D40-DBB4-AA2F39A06D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64" r="6915" b="-2"/>
          <a:stretch/>
        </p:blipFill>
        <p:spPr>
          <a:xfrm>
            <a:off x="7741487" y="4696728"/>
            <a:ext cx="1924078" cy="2161267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EF7CEF4-CD4F-C14A-832C-06D9804B7462}"/>
              </a:ext>
            </a:extLst>
          </p:cNvPr>
          <p:cNvSpPr txBox="1"/>
          <p:nvPr/>
        </p:nvSpPr>
        <p:spPr>
          <a:xfrm>
            <a:off x="348121" y="499986"/>
            <a:ext cx="77886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The intel we did not get ingest from others</a:t>
            </a:r>
          </a:p>
          <a:p>
            <a:endParaRPr lang="en-NL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F5263A-0ADB-064E-E9C8-1C2953FA937B}"/>
              </a:ext>
            </a:extLst>
          </p:cNvPr>
          <p:cNvSpPr txBox="1"/>
          <p:nvPr/>
        </p:nvSpPr>
        <p:spPr>
          <a:xfrm>
            <a:off x="1471585" y="1543542"/>
            <a:ext cx="67271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The intel about attackers who did a special effort – just for us </a:t>
            </a:r>
          </a:p>
          <a:p>
            <a:endParaRPr lang="en-NL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BB17A3-9C6C-3AFB-8006-C1BACB3CCAF5}"/>
              </a:ext>
            </a:extLst>
          </p:cNvPr>
          <p:cNvSpPr txBox="1"/>
          <p:nvPr/>
        </p:nvSpPr>
        <p:spPr>
          <a:xfrm>
            <a:off x="878877" y="3120134"/>
            <a:ext cx="67271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The intel which maybe shows us weaknesses we never suspected</a:t>
            </a:r>
          </a:p>
          <a:p>
            <a:endParaRPr lang="en-NL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954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A28200-283E-98F2-AA65-74B4EABCD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CFABE5-9CF3-8DAA-9C39-9E1A7F48D496}"/>
              </a:ext>
            </a:extLst>
          </p:cNvPr>
          <p:cNvSpPr txBox="1">
            <a:spLocks/>
          </p:cNvSpPr>
          <p:nvPr/>
        </p:nvSpPr>
        <p:spPr>
          <a:xfrm>
            <a:off x="3507268" y="410536"/>
            <a:ext cx="5916263" cy="1499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1200"/>
              </a:spcAft>
              <a:buNone/>
            </a:pPr>
            <a:r>
              <a:rPr lang="en-US" sz="3200" b="1" i="1" kern="1200" cap="all" baseline="0" dirty="0">
                <a:latin typeface="+mj-lt"/>
                <a:ea typeface="+mj-ea"/>
                <a:cs typeface="+mj-cs"/>
              </a:rPr>
              <a:t> </a:t>
            </a:r>
          </a:p>
          <a:p>
            <a:pPr marL="0" indent="0">
              <a:spcBef>
                <a:spcPct val="0"/>
              </a:spcBef>
              <a:spcAft>
                <a:spcPts val="1200"/>
              </a:spcAft>
              <a:buNone/>
            </a:pPr>
            <a:endParaRPr lang="en-US" sz="3200" b="1" i="1" kern="1200" cap="all" baseline="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D8E7AD2D-63C0-28A1-3F34-BDAFE0C2E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1DCCC2EF-7BBC-FA44-0500-CABB3ED3709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CB9FC2-5236-6A04-F6EA-85C642C720C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8064" r="6915" b="-2"/>
          <a:stretch/>
        </p:blipFill>
        <p:spPr>
          <a:xfrm>
            <a:off x="-1" y="10518"/>
            <a:ext cx="5916263" cy="6847479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5E3A3D2-E72E-8FC0-23FD-706C538C0156}"/>
              </a:ext>
            </a:extLst>
          </p:cNvPr>
          <p:cNvSpPr txBox="1"/>
          <p:nvPr/>
        </p:nvSpPr>
        <p:spPr>
          <a:xfrm>
            <a:off x="4686300" y="51239"/>
            <a:ext cx="80285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C000"/>
                </a:solidFill>
              </a:rPr>
              <a:t>Every CTI team’s dream come true</a:t>
            </a:r>
          </a:p>
          <a:p>
            <a:endParaRPr lang="en-NL" sz="3600" b="1" dirty="0">
              <a:solidFill>
                <a:srgbClr val="FFC0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626915-3B16-6F85-7392-91EEE94BE7E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4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6262" y="747181"/>
            <a:ext cx="6275738" cy="611081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A41B52-A389-6B2C-0730-D9059686C6EF}"/>
              </a:ext>
            </a:extLst>
          </p:cNvPr>
          <p:cNvSpPr txBox="1"/>
          <p:nvPr/>
        </p:nvSpPr>
        <p:spPr>
          <a:xfrm>
            <a:off x="9455369" y="6218054"/>
            <a:ext cx="3294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002060"/>
                </a:solidFill>
              </a:rPr>
              <a:t>Relevant intel</a:t>
            </a:r>
          </a:p>
          <a:p>
            <a:endParaRPr lang="en-NL" sz="3200" b="1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877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CB0131-9B64-2D14-01C2-0897C8571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EF56E0-657C-F94B-FF66-CAF294C210A8}"/>
              </a:ext>
            </a:extLst>
          </p:cNvPr>
          <p:cNvSpPr txBox="1">
            <a:spLocks/>
          </p:cNvSpPr>
          <p:nvPr/>
        </p:nvSpPr>
        <p:spPr>
          <a:xfrm>
            <a:off x="3507268" y="410536"/>
            <a:ext cx="5916263" cy="1499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1200"/>
              </a:spcAft>
              <a:buNone/>
            </a:pPr>
            <a:r>
              <a:rPr lang="en-US" sz="3200" b="1" i="1" kern="1200" cap="all" baseline="0" dirty="0">
                <a:latin typeface="+mj-lt"/>
                <a:ea typeface="+mj-ea"/>
                <a:cs typeface="+mj-cs"/>
              </a:rPr>
              <a:t> </a:t>
            </a:r>
          </a:p>
          <a:p>
            <a:pPr marL="0" indent="0">
              <a:spcBef>
                <a:spcPct val="0"/>
              </a:spcBef>
              <a:spcAft>
                <a:spcPts val="1200"/>
              </a:spcAft>
              <a:buNone/>
            </a:pPr>
            <a:endParaRPr lang="en-US" sz="3200" b="1" i="1" kern="1200" cap="all" baseline="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42ED4273-1C7F-C55B-3D68-D815527AE5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3471811A-16FA-B8B2-C976-85275EC599E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7C24AE-523C-DCB3-9194-0EE3159C70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166" y="0"/>
            <a:ext cx="7009708" cy="682549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9F63169-6645-E208-D99C-8D50A687474A}"/>
              </a:ext>
            </a:extLst>
          </p:cNvPr>
          <p:cNvSpPr txBox="1"/>
          <p:nvPr/>
        </p:nvSpPr>
        <p:spPr>
          <a:xfrm>
            <a:off x="7734910" y="2114088"/>
            <a:ext cx="3294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 err="1">
                <a:solidFill>
                  <a:srgbClr val="002060"/>
                </a:solidFill>
              </a:rPr>
              <a:t>Enrichements</a:t>
            </a:r>
            <a:endParaRPr lang="en-US" sz="3200" b="1" i="1" dirty="0">
              <a:solidFill>
                <a:srgbClr val="002060"/>
              </a:solidFill>
            </a:endParaRPr>
          </a:p>
          <a:p>
            <a:endParaRPr lang="en-NL" sz="3200" b="1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1283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E4F0B-A6EB-861C-1C34-CAA9BDE47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815" y="1993479"/>
            <a:ext cx="4805997" cy="1079388"/>
          </a:xfrm>
        </p:spPr>
        <p:txBody>
          <a:bodyPr anchor="b">
            <a:normAutofit/>
          </a:bodyPr>
          <a:lstStyle/>
          <a:p>
            <a:r>
              <a:rPr lang="en-US" dirty="0" err="1"/>
              <a:t>Enrichements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3F66AE-D75F-0CD3-4707-4C5564C36D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03" r="36530" b="-1"/>
          <a:stretch/>
        </p:blipFill>
        <p:spPr>
          <a:xfrm>
            <a:off x="20" y="-10160"/>
            <a:ext cx="60959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05384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05384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97739-E0DF-24F3-7886-013A799A52C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79797" y="3674620"/>
            <a:ext cx="5401344" cy="2652508"/>
          </a:xfrm>
        </p:spPr>
        <p:txBody>
          <a:bodyPr>
            <a:normAutofit/>
          </a:bodyPr>
          <a:lstStyle/>
          <a:p>
            <a:pPr marL="2286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What are they? </a:t>
            </a:r>
            <a:r>
              <a:rPr lang="en-US" sz="2400" cap="none" dirty="0"/>
              <a:t> </a:t>
            </a:r>
          </a:p>
          <a:p>
            <a:pPr marL="2286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cap="none" dirty="0"/>
              <a:t>Best intel is your intel … enriched </a:t>
            </a:r>
            <a:r>
              <a:rPr lang="en-US" sz="2400" b="1" dirty="0"/>
              <a:t>with qualifications and other intel available</a:t>
            </a:r>
            <a:endParaRPr lang="en-US" sz="2400" cap="none" dirty="0"/>
          </a:p>
          <a:p>
            <a:pPr marL="2286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cap="none" dirty="0"/>
              <a:t>Ideally automation feeds back into automated hunts</a:t>
            </a:r>
            <a:endParaRPr lang="en-US" sz="2400" cap="none" dirty="0"/>
          </a:p>
        </p:txBody>
      </p:sp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6FE0D061-7327-A55C-AF6A-A95C24DD8B7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0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2D586-3F7C-3202-E4F4-1F65B9A7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385" y="286021"/>
            <a:ext cx="5179615" cy="1448747"/>
          </a:xfrm>
        </p:spPr>
        <p:txBody>
          <a:bodyPr anchor="ctr">
            <a:normAutofit/>
          </a:bodyPr>
          <a:lstStyle/>
          <a:p>
            <a:r>
              <a:rPr lang="en-US" dirty="0" err="1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DADF2-8E4D-6C0E-0FA2-C5228AF29C1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524430" y="2611626"/>
            <a:ext cx="5181600" cy="3747180"/>
          </a:xfrm>
        </p:spPr>
        <p:txBody>
          <a:bodyPr>
            <a:normAutofit/>
          </a:bodyPr>
          <a:lstStyle/>
          <a:p>
            <a:r>
              <a:rPr lang="en-US" sz="2400" b="1" noProof="1"/>
              <a:t>Automate as much as possible</a:t>
            </a:r>
          </a:p>
          <a:p>
            <a:r>
              <a:rPr lang="en-US" sz="2400" b="1" noProof="1"/>
              <a:t>Have fun hunting</a:t>
            </a:r>
          </a:p>
          <a:p>
            <a:r>
              <a:rPr lang="en-US" sz="2400" b="1" noProof="1"/>
              <a:t>Document evidence</a:t>
            </a:r>
          </a:p>
          <a:p>
            <a:r>
              <a:rPr lang="en-US" sz="2400" b="1" noProof="1"/>
              <a:t>Intel produced should be evidence-based intel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4FFC83-A1E8-FCEA-2C47-38C5ADAEA1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D2084D-03BF-8970-86C5-19EAE35BAA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84" r="34326"/>
          <a:stretch/>
        </p:blipFill>
        <p:spPr>
          <a:xfrm>
            <a:off x="6076950" y="10"/>
            <a:ext cx="6115050" cy="6868876"/>
          </a:xfrm>
          <a:custGeom>
            <a:avLst/>
            <a:gdLst>
              <a:gd name="connsiteX0" fmla="*/ 0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0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2024742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3603171 h 6858000"/>
              <a:gd name="connsiteX3" fmla="*/ 6115050 w 6115050"/>
              <a:gd name="connsiteY3" fmla="*/ 6858000 h 6858000"/>
              <a:gd name="connsiteX4" fmla="*/ 0 w 6115050"/>
              <a:gd name="connsiteY4" fmla="*/ 6858000 h 6858000"/>
              <a:gd name="connsiteX5" fmla="*/ 2024742 w 6115050"/>
              <a:gd name="connsiteY5" fmla="*/ 0 h 6858000"/>
              <a:gd name="connsiteX0" fmla="*/ 2024742 w 6115050"/>
              <a:gd name="connsiteY0" fmla="*/ 0 h 6868886"/>
              <a:gd name="connsiteX1" fmla="*/ 6115050 w 6115050"/>
              <a:gd name="connsiteY1" fmla="*/ 0 h 6868886"/>
              <a:gd name="connsiteX2" fmla="*/ 6115050 w 6115050"/>
              <a:gd name="connsiteY2" fmla="*/ 3603171 h 6868886"/>
              <a:gd name="connsiteX3" fmla="*/ 5157107 w 6115050"/>
              <a:gd name="connsiteY3" fmla="*/ 6868886 h 6868886"/>
              <a:gd name="connsiteX4" fmla="*/ 0 w 6115050"/>
              <a:gd name="connsiteY4" fmla="*/ 6858000 h 6868886"/>
              <a:gd name="connsiteX5" fmla="*/ 2024742 w 6115050"/>
              <a:gd name="connsiteY5" fmla="*/ 0 h 6868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5050" h="6868886">
                <a:moveTo>
                  <a:pt x="2024742" y="0"/>
                </a:moveTo>
                <a:lnTo>
                  <a:pt x="6115050" y="0"/>
                </a:lnTo>
                <a:lnTo>
                  <a:pt x="6115050" y="3603171"/>
                </a:lnTo>
                <a:lnTo>
                  <a:pt x="5157107" y="6868886"/>
                </a:lnTo>
                <a:lnTo>
                  <a:pt x="0" y="6858000"/>
                </a:lnTo>
                <a:lnTo>
                  <a:pt x="2024742" y="0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430403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7B52831-0916-294C-0ACB-9774B9805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82E216E-9EE0-9D3F-D692-083F575A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577" y="6120621"/>
            <a:ext cx="3285026" cy="737379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F398FDD-E639-CF6A-B875-443655F2B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669" y="349853"/>
            <a:ext cx="2670172" cy="592138"/>
          </a:xfrm>
        </p:spPr>
        <p:txBody>
          <a:bodyPr>
            <a:normAutofit/>
          </a:bodyPr>
          <a:lstStyle/>
          <a:p>
            <a:r>
              <a:rPr lang="en-US" sz="3600" dirty="0"/>
              <a:t>Questions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7F97A-F27D-4544-FE75-CACCA61152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1841" y="851759"/>
            <a:ext cx="6130159" cy="600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32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5750-86F9-ECDE-E9A6-4EFCC298E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DAFE8D-D088-99A2-0F81-1C587B1ED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9222" y="1824157"/>
            <a:ext cx="2855063" cy="69160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 cap="all" baseline="0" dirty="0">
                <a:latin typeface="+mj-lt"/>
                <a:ea typeface="+mj-ea"/>
                <a:cs typeface="+mj-cs"/>
              </a:rPr>
              <a:t>Agenda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67C268-6B06-0684-7EB0-4B83CEBBD7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9" r="10595"/>
          <a:stretch/>
        </p:blipFill>
        <p:spPr>
          <a:xfrm>
            <a:off x="20" y="-10160"/>
            <a:ext cx="60959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05384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05384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255DFE9-FE31-4284-E1F8-7C675DA98624}"/>
              </a:ext>
            </a:extLst>
          </p:cNvPr>
          <p:cNvSpPr txBox="1">
            <a:spLocks/>
          </p:cNvSpPr>
          <p:nvPr/>
        </p:nvSpPr>
        <p:spPr>
          <a:xfrm>
            <a:off x="5740909" y="2787296"/>
            <a:ext cx="6095980" cy="3836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dirty="0"/>
              <a:t>Introduction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HEADS: Classical approach to CTI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IR and who attacks us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TAILS: IR to INTEL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Enrichments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Conclusions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Links and sources</a:t>
            </a:r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FB5D0DB3-4AD1-179A-9F7E-79E69B63C52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78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4BBF7-0220-2741-3102-D25A74683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elogram 9">
            <a:extLst>
              <a:ext uri="{FF2B5EF4-FFF2-40B4-BE49-F238E27FC236}">
                <a16:creationId xmlns:a16="http://schemas.microsoft.com/office/drawing/2014/main" id="{A87490AD-33CF-C784-96FD-4D47A07A013A}"/>
              </a:ext>
            </a:extLst>
          </p:cNvPr>
          <p:cNvSpPr/>
          <p:nvPr/>
        </p:nvSpPr>
        <p:spPr>
          <a:xfrm>
            <a:off x="3124199" y="0"/>
            <a:ext cx="5943601" cy="6889530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B8439C4-2FFF-21AD-60AD-259A3927EF0A}"/>
              </a:ext>
            </a:extLst>
          </p:cNvPr>
          <p:cNvSpPr/>
          <p:nvPr/>
        </p:nvSpPr>
        <p:spPr>
          <a:xfrm>
            <a:off x="-1" y="1832741"/>
            <a:ext cx="5943601" cy="5025260"/>
          </a:xfrm>
          <a:prstGeom prst="rt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2D63C3-E193-E81E-E14A-31D558296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044" y="4166616"/>
            <a:ext cx="3810776" cy="161701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introductions</a:t>
            </a:r>
            <a:endParaRPr lang="en-US" b="1" kern="1200" cap="all" baseline="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F311622E-867D-9A53-34EB-D79A166F5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589C906D-3D8B-7D90-B09A-8269B4F2F7D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5CCAD9-8505-F925-9870-99FAAB38C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0695" y="2621760"/>
            <a:ext cx="2362764" cy="3871115"/>
          </a:xfrm>
          <a:prstGeom prst="rect">
            <a:avLst/>
          </a:prstGeom>
        </p:spPr>
      </p:pic>
      <p:sp>
        <p:nvSpPr>
          <p:cNvPr id="9" name="Right Triangle 8">
            <a:extLst>
              <a:ext uri="{FF2B5EF4-FFF2-40B4-BE49-F238E27FC236}">
                <a16:creationId xmlns:a16="http://schemas.microsoft.com/office/drawing/2014/main" id="{EC43A7D8-3303-1497-5F1F-BCBC4945D50A}"/>
              </a:ext>
            </a:extLst>
          </p:cNvPr>
          <p:cNvSpPr/>
          <p:nvPr/>
        </p:nvSpPr>
        <p:spPr>
          <a:xfrm rot="5400000">
            <a:off x="30768" y="-30769"/>
            <a:ext cx="4534109" cy="4595648"/>
          </a:xfrm>
          <a:prstGeom prst="rt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D2ACF1-61AC-7391-6233-CB65EC8490EB}"/>
              </a:ext>
            </a:extLst>
          </p:cNvPr>
          <p:cNvSpPr txBox="1"/>
          <p:nvPr/>
        </p:nvSpPr>
        <p:spPr>
          <a:xfrm>
            <a:off x="2249234" y="2743201"/>
            <a:ext cx="1296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whoami</a:t>
            </a:r>
            <a:endParaRPr lang="en-NL" sz="2400" b="1" dirty="0"/>
          </a:p>
        </p:txBody>
      </p:sp>
    </p:spTree>
    <p:extLst>
      <p:ext uri="{BB962C8B-B14F-4D97-AF65-F5344CB8AC3E}">
        <p14:creationId xmlns:p14="http://schemas.microsoft.com/office/powerpoint/2010/main" val="3420958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DF4C88-4A30-3F23-1CB8-4AF9CC858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007A86-58B1-D43C-23AD-D7C2B1835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0929" y="264048"/>
            <a:ext cx="2229230" cy="14977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HEADS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70D368-4CCA-2460-7CE9-D489E5F64C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9" r="10595"/>
          <a:stretch/>
        </p:blipFill>
        <p:spPr>
          <a:xfrm>
            <a:off x="9324291" y="-15993"/>
            <a:ext cx="2021682" cy="2274396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586 w 6096586"/>
              <a:gd name="connsiteY0" fmla="*/ 0 h 6858000"/>
              <a:gd name="connsiteX1" fmla="*/ 4054426 w 6096586"/>
              <a:gd name="connsiteY1" fmla="*/ 0 h 6858000"/>
              <a:gd name="connsiteX2" fmla="*/ 6096586 w 6096586"/>
              <a:gd name="connsiteY2" fmla="*/ 6858000 h 6858000"/>
              <a:gd name="connsiteX3" fmla="*/ 586 w 6096586"/>
              <a:gd name="connsiteY3" fmla="*/ 6858000 h 6858000"/>
              <a:gd name="connsiteX4" fmla="*/ 586 w 6096586"/>
              <a:gd name="connsiteY4" fmla="*/ 3669792 h 6858000"/>
              <a:gd name="connsiteX5" fmla="*/ 586 w 6096586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053840" y="0"/>
                </a:lnTo>
                <a:lnTo>
                  <a:pt x="6096000" y="6858000"/>
                </a:lnTo>
                <a:lnTo>
                  <a:pt x="950976" y="6858000"/>
                </a:lnTo>
                <a:lnTo>
                  <a:pt x="0" y="3669792"/>
                </a:lnTo>
                <a:lnTo>
                  <a:pt x="0" y="0"/>
                </a:lnTo>
                <a:close/>
              </a:path>
            </a:pathLst>
          </a:cu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6D8E1D-ABE0-6011-1B09-C389AA16D7BF}"/>
              </a:ext>
            </a:extLst>
          </p:cNvPr>
          <p:cNvSpPr txBox="1">
            <a:spLocks/>
          </p:cNvSpPr>
          <p:nvPr/>
        </p:nvSpPr>
        <p:spPr>
          <a:xfrm>
            <a:off x="4475748" y="1249420"/>
            <a:ext cx="4359442" cy="10847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Classical approach to CTI </a:t>
            </a:r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BB587ECE-81D3-9DA6-4446-2A4B4C52088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18" name="Graphic 17" descr="Clipboard Checked with solid fill">
            <a:extLst>
              <a:ext uri="{FF2B5EF4-FFF2-40B4-BE49-F238E27FC236}">
                <a16:creationId xmlns:a16="http://schemas.microsoft.com/office/drawing/2014/main" id="{AE10E6E8-5548-B836-4B12-20063E585E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8916" y="2688660"/>
            <a:ext cx="1790507" cy="17905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0408F0E-6B3F-0CEE-08C8-9596BA40C253}"/>
              </a:ext>
            </a:extLst>
          </p:cNvPr>
          <p:cNvSpPr txBox="1"/>
          <p:nvPr/>
        </p:nvSpPr>
        <p:spPr>
          <a:xfrm>
            <a:off x="7996118" y="4305411"/>
            <a:ext cx="148107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INCIDENT PROCESS</a:t>
            </a:r>
          </a:p>
          <a:p>
            <a:r>
              <a:rPr lang="en-US" sz="2200" b="1" dirty="0"/>
              <a:t>start if matches identified</a:t>
            </a:r>
          </a:p>
        </p:txBody>
      </p:sp>
      <p:pic>
        <p:nvPicPr>
          <p:cNvPr id="23" name="Graphic 22" descr="Search Inventory with solid fill">
            <a:extLst>
              <a:ext uri="{FF2B5EF4-FFF2-40B4-BE49-F238E27FC236}">
                <a16:creationId xmlns:a16="http://schemas.microsoft.com/office/drawing/2014/main" id="{3A24EDF2-17FD-BC71-92C1-F55C8CCA6F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36371" y="2862415"/>
            <a:ext cx="1442996" cy="14429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2357AAE-D44E-B896-5195-9CCA426B71A2}"/>
              </a:ext>
            </a:extLst>
          </p:cNvPr>
          <p:cNvSpPr txBox="1"/>
          <p:nvPr/>
        </p:nvSpPr>
        <p:spPr>
          <a:xfrm>
            <a:off x="4925290" y="4386521"/>
            <a:ext cx="156337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HUNT:</a:t>
            </a:r>
          </a:p>
          <a:p>
            <a:r>
              <a:rPr lang="en-US" sz="2200" b="1" dirty="0"/>
              <a:t>search</a:t>
            </a:r>
          </a:p>
          <a:p>
            <a:r>
              <a:rPr lang="en-US" sz="2200" b="1" dirty="0"/>
              <a:t>all and any</a:t>
            </a:r>
          </a:p>
          <a:p>
            <a:r>
              <a:rPr lang="en-US" sz="2200" b="1" dirty="0"/>
              <a:t>logs using </a:t>
            </a:r>
          </a:p>
          <a:p>
            <a:r>
              <a:rPr lang="en-US" sz="2200" b="1" dirty="0"/>
              <a:t>IOCs</a:t>
            </a:r>
          </a:p>
          <a:p>
            <a:endParaRPr lang="en-NL" sz="2200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B9A37AE-57B9-1D32-6003-C631B5F5B7E9}"/>
              </a:ext>
            </a:extLst>
          </p:cNvPr>
          <p:cNvCxnSpPr/>
          <p:nvPr/>
        </p:nvCxnSpPr>
        <p:spPr>
          <a:xfrm>
            <a:off x="2891732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raphic 27" descr="Siren with solid fill">
            <a:extLst>
              <a:ext uri="{FF2B5EF4-FFF2-40B4-BE49-F238E27FC236}">
                <a16:creationId xmlns:a16="http://schemas.microsoft.com/office/drawing/2014/main" id="{BB9A3C34-4CFE-A43C-2B7F-02EFE76D29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6315" y="2829910"/>
            <a:ext cx="1324303" cy="1324303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94BFB37-7700-D381-835F-D9DE89C13D8A}"/>
              </a:ext>
            </a:extLst>
          </p:cNvPr>
          <p:cNvCxnSpPr/>
          <p:nvPr/>
        </p:nvCxnSpPr>
        <p:spPr>
          <a:xfrm>
            <a:off x="6327301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02A604C-05CD-0001-3C05-DFD4B43D0E94}"/>
              </a:ext>
            </a:extLst>
          </p:cNvPr>
          <p:cNvSpPr txBox="1"/>
          <p:nvPr/>
        </p:nvSpPr>
        <p:spPr>
          <a:xfrm>
            <a:off x="1508566" y="4479167"/>
            <a:ext cx="148107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IOCs:</a:t>
            </a:r>
          </a:p>
          <a:p>
            <a:r>
              <a:rPr lang="en-US" sz="2200" b="1" dirty="0"/>
              <a:t>hashes</a:t>
            </a:r>
          </a:p>
          <a:p>
            <a:r>
              <a:rPr lang="en-US" sz="2200" b="1" dirty="0"/>
              <a:t>IPs</a:t>
            </a:r>
          </a:p>
          <a:p>
            <a:r>
              <a:rPr lang="en-US" sz="2200" b="1" dirty="0"/>
              <a:t>domains</a:t>
            </a:r>
          </a:p>
          <a:p>
            <a:r>
              <a:rPr lang="en-US" sz="2200" b="1" dirty="0"/>
              <a:t>….</a:t>
            </a:r>
          </a:p>
          <a:p>
            <a:endParaRPr lang="en-NL" sz="2200" b="1" dirty="0"/>
          </a:p>
        </p:txBody>
      </p:sp>
    </p:spTree>
    <p:extLst>
      <p:ext uri="{BB962C8B-B14F-4D97-AF65-F5344CB8AC3E}">
        <p14:creationId xmlns:p14="http://schemas.microsoft.com/office/powerpoint/2010/main" val="1907349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3856D5-82B2-463C-744D-339506850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CF6C8E9-64CC-93F4-4656-FFF85434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192" y="2378465"/>
            <a:ext cx="1868781" cy="67787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b="1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HEADS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523E5E-DE9E-213B-5F1E-E4021B1B67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9" r="10595"/>
          <a:stretch/>
        </p:blipFill>
        <p:spPr>
          <a:xfrm>
            <a:off x="9324291" y="-15993"/>
            <a:ext cx="2021682" cy="2274396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586 w 6096586"/>
              <a:gd name="connsiteY0" fmla="*/ 0 h 6858000"/>
              <a:gd name="connsiteX1" fmla="*/ 4054426 w 6096586"/>
              <a:gd name="connsiteY1" fmla="*/ 0 h 6858000"/>
              <a:gd name="connsiteX2" fmla="*/ 6096586 w 6096586"/>
              <a:gd name="connsiteY2" fmla="*/ 6858000 h 6858000"/>
              <a:gd name="connsiteX3" fmla="*/ 586 w 6096586"/>
              <a:gd name="connsiteY3" fmla="*/ 6858000 h 6858000"/>
              <a:gd name="connsiteX4" fmla="*/ 586 w 6096586"/>
              <a:gd name="connsiteY4" fmla="*/ 3669792 h 6858000"/>
              <a:gd name="connsiteX5" fmla="*/ 586 w 6096586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053840" y="0"/>
                </a:lnTo>
                <a:lnTo>
                  <a:pt x="6096000" y="6858000"/>
                </a:lnTo>
                <a:lnTo>
                  <a:pt x="950976" y="6858000"/>
                </a:lnTo>
                <a:lnTo>
                  <a:pt x="0" y="3669792"/>
                </a:lnTo>
                <a:lnTo>
                  <a:pt x="0" y="0"/>
                </a:lnTo>
                <a:close/>
              </a:path>
            </a:pathLst>
          </a:cu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C989A8-5B4F-169D-923F-39F62794CDD2}"/>
              </a:ext>
            </a:extLst>
          </p:cNvPr>
          <p:cNvSpPr txBox="1">
            <a:spLocks/>
          </p:cNvSpPr>
          <p:nvPr/>
        </p:nvSpPr>
        <p:spPr>
          <a:xfrm>
            <a:off x="3407634" y="877811"/>
            <a:ext cx="4359442" cy="10246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0E90D64B-C0D8-13F2-0570-C2C84D41C20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18" name="Graphic 17" descr="Clipboard Checked with solid fill">
            <a:extLst>
              <a:ext uri="{FF2B5EF4-FFF2-40B4-BE49-F238E27FC236}">
                <a16:creationId xmlns:a16="http://schemas.microsoft.com/office/drawing/2014/main" id="{C12DA032-3C13-4FE3-A73E-FF6757BC77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8916" y="2688660"/>
            <a:ext cx="1790507" cy="17905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929ABD8-6C39-D871-F6D2-BDA67FDC6863}"/>
              </a:ext>
            </a:extLst>
          </p:cNvPr>
          <p:cNvSpPr txBox="1"/>
          <p:nvPr/>
        </p:nvSpPr>
        <p:spPr>
          <a:xfrm>
            <a:off x="7996118" y="4305411"/>
            <a:ext cx="148107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INCIDENT PROCESS</a:t>
            </a:r>
          </a:p>
          <a:p>
            <a:r>
              <a:rPr lang="en-US" sz="2200" b="1" dirty="0"/>
              <a:t>start if matches identified</a:t>
            </a:r>
          </a:p>
        </p:txBody>
      </p:sp>
      <p:pic>
        <p:nvPicPr>
          <p:cNvPr id="23" name="Graphic 22" descr="Search Inventory with solid fill">
            <a:extLst>
              <a:ext uri="{FF2B5EF4-FFF2-40B4-BE49-F238E27FC236}">
                <a16:creationId xmlns:a16="http://schemas.microsoft.com/office/drawing/2014/main" id="{C16DCCC5-9C11-91CD-8711-74BD0FE8B6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36371" y="2862415"/>
            <a:ext cx="1442996" cy="14429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F32B2CE-4A9C-B860-15D1-7F5E3F4B3E0A}"/>
              </a:ext>
            </a:extLst>
          </p:cNvPr>
          <p:cNvSpPr txBox="1"/>
          <p:nvPr/>
        </p:nvSpPr>
        <p:spPr>
          <a:xfrm>
            <a:off x="4925290" y="4386521"/>
            <a:ext cx="156337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HUNT:</a:t>
            </a:r>
          </a:p>
          <a:p>
            <a:r>
              <a:rPr lang="en-US" sz="2200" b="1" dirty="0"/>
              <a:t>search</a:t>
            </a:r>
          </a:p>
          <a:p>
            <a:r>
              <a:rPr lang="en-US" sz="2200" b="1" dirty="0"/>
              <a:t>all and any</a:t>
            </a:r>
          </a:p>
          <a:p>
            <a:r>
              <a:rPr lang="en-US" sz="2200" b="1" dirty="0"/>
              <a:t>logs using </a:t>
            </a:r>
          </a:p>
          <a:p>
            <a:r>
              <a:rPr lang="en-US" sz="2200" b="1" dirty="0"/>
              <a:t>IOCs</a:t>
            </a:r>
          </a:p>
          <a:p>
            <a:endParaRPr lang="en-NL" sz="2200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8B80F54-BE3E-2AFC-3B53-EDD59EA9EEF2}"/>
              </a:ext>
            </a:extLst>
          </p:cNvPr>
          <p:cNvCxnSpPr/>
          <p:nvPr/>
        </p:nvCxnSpPr>
        <p:spPr>
          <a:xfrm>
            <a:off x="2891732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raphic 27" descr="Siren with solid fill">
            <a:extLst>
              <a:ext uri="{FF2B5EF4-FFF2-40B4-BE49-F238E27FC236}">
                <a16:creationId xmlns:a16="http://schemas.microsoft.com/office/drawing/2014/main" id="{89777657-3678-32E1-65DA-1C34732B04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6315" y="2829910"/>
            <a:ext cx="1324303" cy="1324303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21D0A6B-D981-4FC2-622D-67363687928F}"/>
              </a:ext>
            </a:extLst>
          </p:cNvPr>
          <p:cNvCxnSpPr/>
          <p:nvPr/>
        </p:nvCxnSpPr>
        <p:spPr>
          <a:xfrm>
            <a:off x="6327301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EAB2570-FA0B-90B2-694E-311842B018C2}"/>
              </a:ext>
            </a:extLst>
          </p:cNvPr>
          <p:cNvSpPr txBox="1"/>
          <p:nvPr/>
        </p:nvSpPr>
        <p:spPr>
          <a:xfrm>
            <a:off x="1508566" y="4479167"/>
            <a:ext cx="148107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IOCs:</a:t>
            </a:r>
          </a:p>
          <a:p>
            <a:r>
              <a:rPr lang="en-US" sz="2200" b="1" dirty="0"/>
              <a:t>hashes</a:t>
            </a:r>
          </a:p>
          <a:p>
            <a:r>
              <a:rPr lang="en-US" sz="2200" b="1" dirty="0"/>
              <a:t>IPs</a:t>
            </a:r>
          </a:p>
          <a:p>
            <a:r>
              <a:rPr lang="en-US" sz="2200" b="1" dirty="0"/>
              <a:t>domains</a:t>
            </a:r>
          </a:p>
          <a:p>
            <a:r>
              <a:rPr lang="en-US" sz="2200" b="1" dirty="0"/>
              <a:t>….</a:t>
            </a:r>
          </a:p>
          <a:p>
            <a:endParaRPr lang="en-NL" sz="2200" b="1" dirty="0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905C94D5-CD62-A784-F86A-F715D26C6D9D}"/>
              </a:ext>
            </a:extLst>
          </p:cNvPr>
          <p:cNvSpPr txBox="1">
            <a:spLocks/>
          </p:cNvSpPr>
          <p:nvPr/>
        </p:nvSpPr>
        <p:spPr>
          <a:xfrm>
            <a:off x="1481779" y="1173697"/>
            <a:ext cx="6282558" cy="10847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If (lucky to be) part of a mature organization: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31A0DA-5156-AF27-C7B9-AF3C02DAE2AE}"/>
              </a:ext>
            </a:extLst>
          </p:cNvPr>
          <p:cNvSpPr txBox="1"/>
          <p:nvPr/>
        </p:nvSpPr>
        <p:spPr>
          <a:xfrm>
            <a:off x="3107357" y="3565815"/>
            <a:ext cx="12044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tooling</a:t>
            </a:r>
          </a:p>
          <a:p>
            <a:endParaRPr lang="en-NL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9" name="Graphic 8" descr="Gears with solid fill">
            <a:extLst>
              <a:ext uri="{FF2B5EF4-FFF2-40B4-BE49-F238E27FC236}">
                <a16:creationId xmlns:a16="http://schemas.microsoft.com/office/drawing/2014/main" id="{19C8BC88-FB18-B2AB-8B3B-834D9D9CBB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21081" y="2258403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BB69297-8563-6A6F-3064-C61919F2881C}"/>
              </a:ext>
            </a:extLst>
          </p:cNvPr>
          <p:cNvSpPr txBox="1"/>
          <p:nvPr/>
        </p:nvSpPr>
        <p:spPr>
          <a:xfrm>
            <a:off x="5164316" y="2512466"/>
            <a:ext cx="16688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automation</a:t>
            </a:r>
          </a:p>
          <a:p>
            <a:endParaRPr lang="en-NL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400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0F86AA-CF33-4529-DC91-BEC704958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5DB519-6C12-B29C-E990-16366B61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0548" y="2378465"/>
            <a:ext cx="1835425" cy="67787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b="1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HEADS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A38594-CA2A-307C-5B41-9E9B63A34C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9" r="10595"/>
          <a:stretch/>
        </p:blipFill>
        <p:spPr>
          <a:xfrm>
            <a:off x="9324291" y="-15993"/>
            <a:ext cx="2021682" cy="2274396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586 w 6096586"/>
              <a:gd name="connsiteY0" fmla="*/ 0 h 6858000"/>
              <a:gd name="connsiteX1" fmla="*/ 4054426 w 6096586"/>
              <a:gd name="connsiteY1" fmla="*/ 0 h 6858000"/>
              <a:gd name="connsiteX2" fmla="*/ 6096586 w 6096586"/>
              <a:gd name="connsiteY2" fmla="*/ 6858000 h 6858000"/>
              <a:gd name="connsiteX3" fmla="*/ 586 w 6096586"/>
              <a:gd name="connsiteY3" fmla="*/ 6858000 h 6858000"/>
              <a:gd name="connsiteX4" fmla="*/ 586 w 6096586"/>
              <a:gd name="connsiteY4" fmla="*/ 3669792 h 6858000"/>
              <a:gd name="connsiteX5" fmla="*/ 586 w 6096586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053840" y="0"/>
                </a:lnTo>
                <a:lnTo>
                  <a:pt x="6096000" y="6858000"/>
                </a:lnTo>
                <a:lnTo>
                  <a:pt x="950976" y="6858000"/>
                </a:lnTo>
                <a:lnTo>
                  <a:pt x="0" y="3669792"/>
                </a:lnTo>
                <a:lnTo>
                  <a:pt x="0" y="0"/>
                </a:lnTo>
                <a:close/>
              </a:path>
            </a:pathLst>
          </a:cu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6B6835-8184-AE53-7F34-7A1075D2777B}"/>
              </a:ext>
            </a:extLst>
          </p:cNvPr>
          <p:cNvSpPr txBox="1">
            <a:spLocks/>
          </p:cNvSpPr>
          <p:nvPr/>
        </p:nvSpPr>
        <p:spPr>
          <a:xfrm>
            <a:off x="3407634" y="877811"/>
            <a:ext cx="4359442" cy="10246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F24EF031-458E-9D41-7BBB-88AF1D212B0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18" name="Graphic 17" descr="Clipboard Checked with solid fill">
            <a:extLst>
              <a:ext uri="{FF2B5EF4-FFF2-40B4-BE49-F238E27FC236}">
                <a16:creationId xmlns:a16="http://schemas.microsoft.com/office/drawing/2014/main" id="{EF72E712-077F-CA2A-F2C7-AA7BD5310B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8916" y="2688660"/>
            <a:ext cx="1790507" cy="17905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E0B8830-1D05-2150-9332-BFB04F4B4919}"/>
              </a:ext>
            </a:extLst>
          </p:cNvPr>
          <p:cNvSpPr txBox="1"/>
          <p:nvPr/>
        </p:nvSpPr>
        <p:spPr>
          <a:xfrm>
            <a:off x="7996118" y="4305411"/>
            <a:ext cx="148107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INCIDENT PROCESS</a:t>
            </a:r>
          </a:p>
          <a:p>
            <a:r>
              <a:rPr lang="en-US" sz="2200" b="1" dirty="0"/>
              <a:t>start if matches identified</a:t>
            </a:r>
          </a:p>
        </p:txBody>
      </p:sp>
      <p:pic>
        <p:nvPicPr>
          <p:cNvPr id="23" name="Graphic 22" descr="Search Inventory with solid fill">
            <a:extLst>
              <a:ext uri="{FF2B5EF4-FFF2-40B4-BE49-F238E27FC236}">
                <a16:creationId xmlns:a16="http://schemas.microsoft.com/office/drawing/2014/main" id="{198E68B1-C500-6C45-900E-F580E77690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36371" y="2862415"/>
            <a:ext cx="1442996" cy="14429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40061A8-012A-8BE5-5BB9-6B47926D8721}"/>
              </a:ext>
            </a:extLst>
          </p:cNvPr>
          <p:cNvSpPr txBox="1"/>
          <p:nvPr/>
        </p:nvSpPr>
        <p:spPr>
          <a:xfrm>
            <a:off x="4925290" y="4386521"/>
            <a:ext cx="156337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HUNT:</a:t>
            </a:r>
          </a:p>
          <a:p>
            <a:r>
              <a:rPr lang="en-US" sz="2200" b="1" dirty="0"/>
              <a:t>search</a:t>
            </a:r>
          </a:p>
          <a:p>
            <a:r>
              <a:rPr lang="en-US" sz="2200" b="1" dirty="0"/>
              <a:t>all and any</a:t>
            </a:r>
          </a:p>
          <a:p>
            <a:r>
              <a:rPr lang="en-US" sz="2200" b="1" dirty="0"/>
              <a:t>logs using </a:t>
            </a:r>
          </a:p>
          <a:p>
            <a:r>
              <a:rPr lang="en-US" sz="2200" b="1" dirty="0"/>
              <a:t>IOCs</a:t>
            </a:r>
          </a:p>
          <a:p>
            <a:endParaRPr lang="en-NL" sz="2200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3D6F3D-317A-809C-D3F3-20DFA31AA98F}"/>
              </a:ext>
            </a:extLst>
          </p:cNvPr>
          <p:cNvCxnSpPr/>
          <p:nvPr/>
        </p:nvCxnSpPr>
        <p:spPr>
          <a:xfrm>
            <a:off x="2891732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raphic 27" descr="Siren with solid fill">
            <a:extLst>
              <a:ext uri="{FF2B5EF4-FFF2-40B4-BE49-F238E27FC236}">
                <a16:creationId xmlns:a16="http://schemas.microsoft.com/office/drawing/2014/main" id="{7B336CF4-767A-C045-054F-43AD22642F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6315" y="2829910"/>
            <a:ext cx="1324303" cy="1324303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312B161-7502-2D85-A142-87FA08ACAF76}"/>
              </a:ext>
            </a:extLst>
          </p:cNvPr>
          <p:cNvCxnSpPr/>
          <p:nvPr/>
        </p:nvCxnSpPr>
        <p:spPr>
          <a:xfrm>
            <a:off x="6327301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702314-A122-FA2E-A75E-A56865E0F7D0}"/>
              </a:ext>
            </a:extLst>
          </p:cNvPr>
          <p:cNvSpPr txBox="1"/>
          <p:nvPr/>
        </p:nvSpPr>
        <p:spPr>
          <a:xfrm>
            <a:off x="1508566" y="4479167"/>
            <a:ext cx="148107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IOCs:</a:t>
            </a:r>
          </a:p>
          <a:p>
            <a:r>
              <a:rPr lang="en-US" sz="2200" b="1" dirty="0"/>
              <a:t>hashes</a:t>
            </a:r>
          </a:p>
          <a:p>
            <a:r>
              <a:rPr lang="en-US" sz="2200" b="1" dirty="0"/>
              <a:t>IPs</a:t>
            </a:r>
          </a:p>
          <a:p>
            <a:r>
              <a:rPr lang="en-US" sz="2200" b="1" dirty="0"/>
              <a:t>domains</a:t>
            </a:r>
          </a:p>
          <a:p>
            <a:r>
              <a:rPr lang="en-US" sz="2200" b="1" dirty="0"/>
              <a:t>….</a:t>
            </a:r>
          </a:p>
          <a:p>
            <a:endParaRPr lang="en-NL" sz="2200" b="1" dirty="0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DDD01B1F-23E5-BC93-29BB-71EF8481A293}"/>
              </a:ext>
            </a:extLst>
          </p:cNvPr>
          <p:cNvSpPr txBox="1">
            <a:spLocks/>
          </p:cNvSpPr>
          <p:nvPr/>
        </p:nvSpPr>
        <p:spPr>
          <a:xfrm>
            <a:off x="2139989" y="852612"/>
            <a:ext cx="6282558" cy="10847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If quality intel is available: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2789A5-E454-4914-45AF-AEAF2C0EC1BD}"/>
              </a:ext>
            </a:extLst>
          </p:cNvPr>
          <p:cNvSpPr txBox="1"/>
          <p:nvPr/>
        </p:nvSpPr>
        <p:spPr>
          <a:xfrm>
            <a:off x="3107357" y="3565815"/>
            <a:ext cx="12044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tooling</a:t>
            </a:r>
          </a:p>
          <a:p>
            <a:endParaRPr lang="en-NL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9" name="Graphic 8" descr="Gears with solid fill">
            <a:extLst>
              <a:ext uri="{FF2B5EF4-FFF2-40B4-BE49-F238E27FC236}">
                <a16:creationId xmlns:a16="http://schemas.microsoft.com/office/drawing/2014/main" id="{EB98BCF5-9433-2E07-9FCE-F98D324F189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21081" y="2258403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B1181F-B9CC-09DA-9585-5FF5E245CC73}"/>
              </a:ext>
            </a:extLst>
          </p:cNvPr>
          <p:cNvSpPr txBox="1"/>
          <p:nvPr/>
        </p:nvSpPr>
        <p:spPr>
          <a:xfrm>
            <a:off x="5164316" y="2512466"/>
            <a:ext cx="16688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automation</a:t>
            </a:r>
          </a:p>
          <a:p>
            <a:endParaRPr lang="en-NL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42BBF0-971A-C0FC-953E-C2563F3D3944}"/>
              </a:ext>
            </a:extLst>
          </p:cNvPr>
          <p:cNvSpPr txBox="1"/>
          <p:nvPr/>
        </p:nvSpPr>
        <p:spPr>
          <a:xfrm>
            <a:off x="246759" y="5688905"/>
            <a:ext cx="47315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FF0000"/>
                </a:solidFill>
              </a:rPr>
              <a:t>behaviors</a:t>
            </a:r>
          </a:p>
          <a:p>
            <a:r>
              <a:rPr lang="en-US" sz="2200" b="1" dirty="0" err="1">
                <a:solidFill>
                  <a:srgbClr val="FF0000"/>
                </a:solidFill>
              </a:rPr>
              <a:t>Mitre</a:t>
            </a:r>
            <a:r>
              <a:rPr lang="en-US" sz="2200" b="1" dirty="0">
                <a:solidFill>
                  <a:srgbClr val="FF0000"/>
                </a:solidFill>
              </a:rPr>
              <a:t> </a:t>
            </a:r>
            <a:r>
              <a:rPr lang="en-US" sz="2200" b="1" dirty="0" err="1">
                <a:solidFill>
                  <a:srgbClr val="FF0000"/>
                </a:solidFill>
              </a:rPr>
              <a:t>Txxx</a:t>
            </a:r>
            <a:endParaRPr lang="en-US" sz="2200" b="1" dirty="0">
              <a:solidFill>
                <a:srgbClr val="FF0000"/>
              </a:solidFill>
            </a:endParaRPr>
          </a:p>
          <a:p>
            <a:r>
              <a:rPr lang="en-US" sz="2200" b="1" dirty="0">
                <a:solidFill>
                  <a:srgbClr val="FF0000"/>
                </a:solidFill>
              </a:rPr>
              <a:t>detections which should be in place</a:t>
            </a:r>
          </a:p>
          <a:p>
            <a:endParaRPr lang="en-NL" sz="2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029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4F0363-47B0-0389-D0E4-3E355AA20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FFB3254-A261-3225-5B1E-A5138C49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7486" y="2378465"/>
            <a:ext cx="1898488" cy="67787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b="1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HEADS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FE2717-1E5D-5D97-04DD-563B723FB7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9" r="10595"/>
          <a:stretch/>
        </p:blipFill>
        <p:spPr>
          <a:xfrm>
            <a:off x="9324291" y="-15993"/>
            <a:ext cx="2021682" cy="2274396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586 w 6096586"/>
              <a:gd name="connsiteY0" fmla="*/ 0 h 6858000"/>
              <a:gd name="connsiteX1" fmla="*/ 4054426 w 6096586"/>
              <a:gd name="connsiteY1" fmla="*/ 0 h 6858000"/>
              <a:gd name="connsiteX2" fmla="*/ 6096586 w 6096586"/>
              <a:gd name="connsiteY2" fmla="*/ 6858000 h 6858000"/>
              <a:gd name="connsiteX3" fmla="*/ 586 w 6096586"/>
              <a:gd name="connsiteY3" fmla="*/ 6858000 h 6858000"/>
              <a:gd name="connsiteX4" fmla="*/ 586 w 6096586"/>
              <a:gd name="connsiteY4" fmla="*/ 3669792 h 6858000"/>
              <a:gd name="connsiteX5" fmla="*/ 586 w 6096586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053840" y="0"/>
                </a:lnTo>
                <a:lnTo>
                  <a:pt x="6096000" y="6858000"/>
                </a:lnTo>
                <a:lnTo>
                  <a:pt x="950976" y="6858000"/>
                </a:lnTo>
                <a:lnTo>
                  <a:pt x="0" y="3669792"/>
                </a:lnTo>
                <a:lnTo>
                  <a:pt x="0" y="0"/>
                </a:lnTo>
                <a:close/>
              </a:path>
            </a:pathLst>
          </a:cu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AD75BD2-D02C-88A1-198C-6D53AB786A8E}"/>
              </a:ext>
            </a:extLst>
          </p:cNvPr>
          <p:cNvSpPr txBox="1">
            <a:spLocks/>
          </p:cNvSpPr>
          <p:nvPr/>
        </p:nvSpPr>
        <p:spPr>
          <a:xfrm>
            <a:off x="3407634" y="877811"/>
            <a:ext cx="4359442" cy="10246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F200FC63-00B7-CA81-6940-D3B77C77197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18" name="Graphic 17" descr="Clipboard Checked with solid fill">
            <a:extLst>
              <a:ext uri="{FF2B5EF4-FFF2-40B4-BE49-F238E27FC236}">
                <a16:creationId xmlns:a16="http://schemas.microsoft.com/office/drawing/2014/main" id="{9C8BBDE9-0979-9C05-CA3A-8BBD0DDBFE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8916" y="2688660"/>
            <a:ext cx="1790507" cy="17905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A8B66A6-C739-6B10-7A67-5A56E5310C7A}"/>
              </a:ext>
            </a:extLst>
          </p:cNvPr>
          <p:cNvSpPr txBox="1"/>
          <p:nvPr/>
        </p:nvSpPr>
        <p:spPr>
          <a:xfrm>
            <a:off x="7996118" y="4305411"/>
            <a:ext cx="148107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INCIDENT PROCESS</a:t>
            </a:r>
          </a:p>
          <a:p>
            <a:r>
              <a:rPr lang="en-US" sz="2200" b="1" dirty="0"/>
              <a:t>start if matches identified</a:t>
            </a:r>
          </a:p>
        </p:txBody>
      </p:sp>
      <p:pic>
        <p:nvPicPr>
          <p:cNvPr id="23" name="Graphic 22" descr="Search Inventory with solid fill">
            <a:extLst>
              <a:ext uri="{FF2B5EF4-FFF2-40B4-BE49-F238E27FC236}">
                <a16:creationId xmlns:a16="http://schemas.microsoft.com/office/drawing/2014/main" id="{85FF7088-C2A9-36CC-7AD3-C78CF875CC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36371" y="2862415"/>
            <a:ext cx="1442996" cy="14429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2E169D5-8FB6-BE6B-6C5C-84E1FD3B97A4}"/>
              </a:ext>
            </a:extLst>
          </p:cNvPr>
          <p:cNvSpPr txBox="1"/>
          <p:nvPr/>
        </p:nvSpPr>
        <p:spPr>
          <a:xfrm>
            <a:off x="4925290" y="4386521"/>
            <a:ext cx="156337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HUNT:</a:t>
            </a:r>
          </a:p>
          <a:p>
            <a:r>
              <a:rPr lang="en-US" sz="2200" b="1" dirty="0"/>
              <a:t>search</a:t>
            </a:r>
          </a:p>
          <a:p>
            <a:r>
              <a:rPr lang="en-US" sz="2200" b="1" dirty="0"/>
              <a:t>all and any</a:t>
            </a:r>
          </a:p>
          <a:p>
            <a:r>
              <a:rPr lang="en-US" sz="2200" b="1" dirty="0"/>
              <a:t>logs using </a:t>
            </a:r>
          </a:p>
          <a:p>
            <a:r>
              <a:rPr lang="en-US" sz="2200" b="1" dirty="0"/>
              <a:t>IOCs</a:t>
            </a:r>
          </a:p>
          <a:p>
            <a:endParaRPr lang="en-NL" sz="2200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88F0272-CFEC-F009-7D27-B2F23DBB6B68}"/>
              </a:ext>
            </a:extLst>
          </p:cNvPr>
          <p:cNvCxnSpPr/>
          <p:nvPr/>
        </p:nvCxnSpPr>
        <p:spPr>
          <a:xfrm>
            <a:off x="2891732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raphic 27" descr="Siren with solid fill">
            <a:extLst>
              <a:ext uri="{FF2B5EF4-FFF2-40B4-BE49-F238E27FC236}">
                <a16:creationId xmlns:a16="http://schemas.microsoft.com/office/drawing/2014/main" id="{9382409E-3AF6-8904-FD63-F4425B04FF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6315" y="2829910"/>
            <a:ext cx="1324303" cy="1324303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7877F0-32C6-899E-BE02-55DCD38355D8}"/>
              </a:ext>
            </a:extLst>
          </p:cNvPr>
          <p:cNvCxnSpPr/>
          <p:nvPr/>
        </p:nvCxnSpPr>
        <p:spPr>
          <a:xfrm>
            <a:off x="6327301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0F9DE9C-5DE4-277B-10B1-571755DA817F}"/>
              </a:ext>
            </a:extLst>
          </p:cNvPr>
          <p:cNvSpPr txBox="1"/>
          <p:nvPr/>
        </p:nvSpPr>
        <p:spPr>
          <a:xfrm>
            <a:off x="1508566" y="4479167"/>
            <a:ext cx="148107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IOCs:</a:t>
            </a:r>
          </a:p>
          <a:p>
            <a:r>
              <a:rPr lang="en-US" sz="2200" b="1" dirty="0"/>
              <a:t>hashes</a:t>
            </a:r>
          </a:p>
          <a:p>
            <a:r>
              <a:rPr lang="en-US" sz="2200" b="1" dirty="0"/>
              <a:t>IPs</a:t>
            </a:r>
          </a:p>
          <a:p>
            <a:r>
              <a:rPr lang="en-US" sz="2200" b="1" dirty="0"/>
              <a:t>domains</a:t>
            </a:r>
          </a:p>
          <a:p>
            <a:r>
              <a:rPr lang="en-US" sz="2200" b="1" dirty="0"/>
              <a:t>….</a:t>
            </a:r>
          </a:p>
          <a:p>
            <a:endParaRPr lang="en-NL" sz="2200" b="1" dirty="0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77892195-1014-BBD8-CDEA-5A50A3E5648D}"/>
              </a:ext>
            </a:extLst>
          </p:cNvPr>
          <p:cNvSpPr txBox="1">
            <a:spLocks/>
          </p:cNvSpPr>
          <p:nvPr/>
        </p:nvSpPr>
        <p:spPr>
          <a:xfrm>
            <a:off x="2139989" y="852612"/>
            <a:ext cx="6282558" cy="10847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E130D0-CB83-02ED-B83C-97B05DD1364E}"/>
              </a:ext>
            </a:extLst>
          </p:cNvPr>
          <p:cNvSpPr txBox="1"/>
          <p:nvPr/>
        </p:nvSpPr>
        <p:spPr>
          <a:xfrm>
            <a:off x="3107357" y="3565815"/>
            <a:ext cx="12044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tooling</a:t>
            </a:r>
          </a:p>
          <a:p>
            <a:endParaRPr lang="en-NL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9" name="Graphic 8" descr="Gears with solid fill">
            <a:extLst>
              <a:ext uri="{FF2B5EF4-FFF2-40B4-BE49-F238E27FC236}">
                <a16:creationId xmlns:a16="http://schemas.microsoft.com/office/drawing/2014/main" id="{EEBE56EC-D98F-4CCA-C67C-2584FECD306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21081" y="2258403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AC76D6-41D3-5696-C0F6-6E007BB083A6}"/>
              </a:ext>
            </a:extLst>
          </p:cNvPr>
          <p:cNvSpPr txBox="1"/>
          <p:nvPr/>
        </p:nvSpPr>
        <p:spPr>
          <a:xfrm>
            <a:off x="5164316" y="2512466"/>
            <a:ext cx="16688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automation</a:t>
            </a:r>
          </a:p>
          <a:p>
            <a:endParaRPr lang="en-NL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2AAEC1-5A12-F352-8C8F-AEA245FE2700}"/>
              </a:ext>
            </a:extLst>
          </p:cNvPr>
          <p:cNvSpPr txBox="1"/>
          <p:nvPr/>
        </p:nvSpPr>
        <p:spPr>
          <a:xfrm>
            <a:off x="246759" y="5688905"/>
            <a:ext cx="47315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FF0000"/>
                </a:solidFill>
              </a:rPr>
              <a:t>behaviors</a:t>
            </a:r>
          </a:p>
          <a:p>
            <a:r>
              <a:rPr lang="en-US" sz="2200" b="1" dirty="0" err="1">
                <a:solidFill>
                  <a:srgbClr val="FF0000"/>
                </a:solidFill>
              </a:rPr>
              <a:t>Mitre</a:t>
            </a:r>
            <a:r>
              <a:rPr lang="en-US" sz="2200" b="1" dirty="0">
                <a:solidFill>
                  <a:srgbClr val="FF0000"/>
                </a:solidFill>
              </a:rPr>
              <a:t> </a:t>
            </a:r>
            <a:r>
              <a:rPr lang="en-US" sz="2200" b="1" dirty="0" err="1">
                <a:solidFill>
                  <a:srgbClr val="FF0000"/>
                </a:solidFill>
              </a:rPr>
              <a:t>Txxx</a:t>
            </a:r>
            <a:endParaRPr lang="en-US" sz="2200" b="1" dirty="0">
              <a:solidFill>
                <a:srgbClr val="FF0000"/>
              </a:solidFill>
            </a:endParaRPr>
          </a:p>
          <a:p>
            <a:r>
              <a:rPr lang="en-US" sz="2200" b="1" dirty="0">
                <a:solidFill>
                  <a:srgbClr val="FF0000"/>
                </a:solidFill>
              </a:rPr>
              <a:t>detections which should be in place</a:t>
            </a:r>
          </a:p>
          <a:p>
            <a:endParaRPr lang="en-NL" sz="2200" b="1" dirty="0">
              <a:solidFill>
                <a:srgbClr val="FF0000"/>
              </a:solidFill>
            </a:endParaRPr>
          </a:p>
        </p:txBody>
      </p:sp>
      <p:pic>
        <p:nvPicPr>
          <p:cNvPr id="11" name="Graphic 10" descr="Gears with solid fill">
            <a:extLst>
              <a:ext uri="{FF2B5EF4-FFF2-40B4-BE49-F238E27FC236}">
                <a16:creationId xmlns:a16="http://schemas.microsoft.com/office/drawing/2014/main" id="{CC1D538D-FDF7-B887-3AD6-DC05C829B0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130845" y="3322231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0EFF1A4-6F53-6F00-265C-805E93ACEE40}"/>
              </a:ext>
            </a:extLst>
          </p:cNvPr>
          <p:cNvSpPr txBox="1"/>
          <p:nvPr/>
        </p:nvSpPr>
        <p:spPr>
          <a:xfrm>
            <a:off x="9690292" y="3801666"/>
            <a:ext cx="21955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00B0F0"/>
                </a:solidFill>
              </a:rPr>
              <a:t>(mostly) automated IR</a:t>
            </a:r>
          </a:p>
          <a:p>
            <a:endParaRPr lang="en-NL" sz="2200" b="1" dirty="0">
              <a:solidFill>
                <a:srgbClr val="00B0F0"/>
              </a:solidFill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24826AD-A556-175E-2B14-106C40107AA4}"/>
              </a:ext>
            </a:extLst>
          </p:cNvPr>
          <p:cNvSpPr txBox="1">
            <a:spLocks/>
          </p:cNvSpPr>
          <p:nvPr/>
        </p:nvSpPr>
        <p:spPr>
          <a:xfrm>
            <a:off x="2292389" y="1005012"/>
            <a:ext cx="6282558" cy="10847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Automate, automate, automate:</a:t>
            </a:r>
          </a:p>
        </p:txBody>
      </p:sp>
    </p:spTree>
    <p:extLst>
      <p:ext uri="{BB962C8B-B14F-4D97-AF65-F5344CB8AC3E}">
        <p14:creationId xmlns:p14="http://schemas.microsoft.com/office/powerpoint/2010/main" val="3143752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  <a:alpha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E777F0-575E-CBC9-5F9A-750B3F1967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A58345F-3C44-B463-C316-2F103E3225CB}"/>
              </a:ext>
            </a:extLst>
          </p:cNvPr>
          <p:cNvSpPr txBox="1">
            <a:spLocks/>
          </p:cNvSpPr>
          <p:nvPr/>
        </p:nvSpPr>
        <p:spPr>
          <a:xfrm>
            <a:off x="3407634" y="877811"/>
            <a:ext cx="4359442" cy="10246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DE907472-8D69-4403-958C-00C811AB548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F557D56-D467-FCD9-549D-BE4EA978B036}"/>
              </a:ext>
            </a:extLst>
          </p:cNvPr>
          <p:cNvCxnSpPr/>
          <p:nvPr/>
        </p:nvCxnSpPr>
        <p:spPr>
          <a:xfrm>
            <a:off x="2891732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AB5355A-895B-CB4A-E4FA-4B052B4EE4AD}"/>
              </a:ext>
            </a:extLst>
          </p:cNvPr>
          <p:cNvCxnSpPr/>
          <p:nvPr/>
        </p:nvCxnSpPr>
        <p:spPr>
          <a:xfrm>
            <a:off x="6327301" y="3583913"/>
            <a:ext cx="17313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8BB90C4-DC92-258E-7328-3E66E786A807}"/>
              </a:ext>
            </a:extLst>
          </p:cNvPr>
          <p:cNvSpPr txBox="1">
            <a:spLocks/>
          </p:cNvSpPr>
          <p:nvPr/>
        </p:nvSpPr>
        <p:spPr>
          <a:xfrm>
            <a:off x="433552" y="89674"/>
            <a:ext cx="4119019" cy="973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b="1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b="1" dirty="0"/>
              <a:t>AND…. if all the stars align: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802123-24AF-ED33-189D-0E142BC95B45}"/>
              </a:ext>
            </a:extLst>
          </p:cNvPr>
          <p:cNvSpPr txBox="1"/>
          <p:nvPr/>
        </p:nvSpPr>
        <p:spPr>
          <a:xfrm>
            <a:off x="7240570" y="4277519"/>
            <a:ext cx="12044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tooling</a:t>
            </a:r>
          </a:p>
          <a:p>
            <a:endParaRPr lang="en-NL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9" name="Graphic 8" descr="Gears with solid fill">
            <a:extLst>
              <a:ext uri="{FF2B5EF4-FFF2-40B4-BE49-F238E27FC236}">
                <a16:creationId xmlns:a16="http://schemas.microsoft.com/office/drawing/2014/main" id="{62B61082-3C61-5FFD-2AA4-3D52AC13D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55299" y="3965630"/>
            <a:ext cx="914400" cy="914400"/>
          </a:xfrm>
          <a:prstGeom prst="rect">
            <a:avLst/>
          </a:prstGeom>
        </p:spPr>
      </p:pic>
      <p:pic>
        <p:nvPicPr>
          <p:cNvPr id="11" name="Graphic 10" descr="Gears with solid fill">
            <a:extLst>
              <a:ext uri="{FF2B5EF4-FFF2-40B4-BE49-F238E27FC236}">
                <a16:creationId xmlns:a16="http://schemas.microsoft.com/office/drawing/2014/main" id="{73C77ADB-462C-029C-D340-6FAF528F2B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99352" y="2971800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84A6C3-E4F5-C0B5-DDC9-A9C9ED897CD7}"/>
              </a:ext>
            </a:extLst>
          </p:cNvPr>
          <p:cNvSpPr txBox="1"/>
          <p:nvPr/>
        </p:nvSpPr>
        <p:spPr>
          <a:xfrm>
            <a:off x="4180407" y="4723977"/>
            <a:ext cx="21955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00B0F0"/>
                </a:solidFill>
              </a:rPr>
              <a:t>automation</a:t>
            </a:r>
          </a:p>
          <a:p>
            <a:endParaRPr lang="en-NL" sz="2200" b="1" dirty="0">
              <a:solidFill>
                <a:srgbClr val="00B0F0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2AAB34E-ED67-9374-3248-466A7EB6C8A0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4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8032" y="15267"/>
            <a:ext cx="3455859" cy="3721695"/>
          </a:xfrm>
          <a:prstGeom prst="rect">
            <a:avLst/>
          </a:prstGeom>
        </p:spPr>
      </p:pic>
      <p:pic>
        <p:nvPicPr>
          <p:cNvPr id="18" name="Graphic 17" descr="Clipboard Checked with solid fill">
            <a:extLst>
              <a:ext uri="{FF2B5EF4-FFF2-40B4-BE49-F238E27FC236}">
                <a16:creationId xmlns:a16="http://schemas.microsoft.com/office/drawing/2014/main" id="{9D308395-386F-0E45-3895-4AE60A68879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529377" y="3013150"/>
            <a:ext cx="1790507" cy="1790507"/>
          </a:xfrm>
          <a:prstGeom prst="rect">
            <a:avLst/>
          </a:prstGeom>
        </p:spPr>
      </p:pic>
      <p:pic>
        <p:nvPicPr>
          <p:cNvPr id="23" name="Graphic 22" descr="Search Inventory with solid fill">
            <a:extLst>
              <a:ext uri="{FF2B5EF4-FFF2-40B4-BE49-F238E27FC236}">
                <a16:creationId xmlns:a16="http://schemas.microsoft.com/office/drawing/2014/main" id="{578F7A65-EF22-8089-9B42-1A280F4E9A2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774640" y="3505151"/>
            <a:ext cx="1442996" cy="1442996"/>
          </a:xfrm>
          <a:prstGeom prst="rect">
            <a:avLst/>
          </a:prstGeom>
        </p:spPr>
      </p:pic>
      <p:pic>
        <p:nvPicPr>
          <p:cNvPr id="28" name="Graphic 27" descr="Siren with solid fill">
            <a:extLst>
              <a:ext uri="{FF2B5EF4-FFF2-40B4-BE49-F238E27FC236}">
                <a16:creationId xmlns:a16="http://schemas.microsoft.com/office/drawing/2014/main" id="{BDD7B54E-B7FF-B8AE-6564-5B494344156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192964" y="3020625"/>
            <a:ext cx="1324303" cy="1324303"/>
          </a:xfrm>
          <a:prstGeom prst="rect">
            <a:avLst/>
          </a:prstGeom>
        </p:spPr>
      </p:pic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D2288C82-F31A-E8EE-73AB-79046FFF20F2}"/>
              </a:ext>
            </a:extLst>
          </p:cNvPr>
          <p:cNvSpPr txBox="1">
            <a:spLocks/>
          </p:cNvSpPr>
          <p:nvPr/>
        </p:nvSpPr>
        <p:spPr>
          <a:xfrm>
            <a:off x="4929687" y="5235866"/>
            <a:ext cx="6915446" cy="14886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400" b="1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2400" b="1" dirty="0"/>
              <a:t>Intel to IR is a fast, automated process, allowing IR team to work on evidence-based conclusions</a:t>
            </a:r>
          </a:p>
        </p:txBody>
      </p:sp>
    </p:spTree>
    <p:extLst>
      <p:ext uri="{BB962C8B-B14F-4D97-AF65-F5344CB8AC3E}">
        <p14:creationId xmlns:p14="http://schemas.microsoft.com/office/powerpoint/2010/main" val="2369465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2000">
              <a:srgbClr val="C5B78D">
                <a:alpha val="25000"/>
              </a:srgbClr>
            </a:gs>
            <a:gs pos="76000">
              <a:schemeClr val="accent4">
                <a:lumMod val="40000"/>
                <a:lumOff val="60000"/>
              </a:schemeClr>
            </a:gs>
            <a:gs pos="100000">
              <a:schemeClr val="tx1">
                <a:lumMod val="50000"/>
                <a:lumOff val="5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74D05E-8A36-8D9F-519E-DB514A69D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199" y="521907"/>
            <a:ext cx="7910864" cy="14487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4000" b="1" dirty="0"/>
              <a:t>IR and who attacks us now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EB79D68-35E2-1D1B-5F0A-E42CC06B3268}"/>
              </a:ext>
            </a:extLst>
          </p:cNvPr>
          <p:cNvSpPr txBox="1">
            <a:spLocks/>
          </p:cNvSpPr>
          <p:nvPr/>
        </p:nvSpPr>
        <p:spPr>
          <a:xfrm>
            <a:off x="914400" y="2345078"/>
            <a:ext cx="10726598" cy="2978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 i="1" dirty="0"/>
              <a:t>IR team sees sometimes trends in incidents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 i="1" dirty="0"/>
              <a:t>And sometimes they see a very skilled special attacker trying very particular steps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 i="1" dirty="0"/>
              <a:t>Attacker adapting their tactics to our setup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 i="1" dirty="0"/>
              <a:t>If the right tooling and logging are available: create reports and even trends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 i="1" dirty="0"/>
              <a:t>What is the next step after a real attack was identified?  Mitigation steps or input for redesign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b="1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255621-1D81-03E6-507B-CB20E0703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11" name="Picture 10" descr="A black cat with yellow eyes&#10;&#10;Description automatically generated">
            <a:extLst>
              <a:ext uri="{FF2B5EF4-FFF2-40B4-BE49-F238E27FC236}">
                <a16:creationId xmlns:a16="http://schemas.microsoft.com/office/drawing/2014/main" id="{5DA464F6-AAFE-7C17-3975-A5395CFA0A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74" r="5570" b="-2"/>
          <a:stretch/>
        </p:blipFill>
        <p:spPr>
          <a:xfrm>
            <a:off x="9973002" y="10"/>
            <a:ext cx="2218998" cy="2492542"/>
          </a:xfrm>
          <a:custGeom>
            <a:avLst/>
            <a:gdLst>
              <a:gd name="connsiteX0" fmla="*/ 0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0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2024742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3603171 h 6858000"/>
              <a:gd name="connsiteX3" fmla="*/ 6115050 w 6115050"/>
              <a:gd name="connsiteY3" fmla="*/ 6858000 h 6858000"/>
              <a:gd name="connsiteX4" fmla="*/ 0 w 6115050"/>
              <a:gd name="connsiteY4" fmla="*/ 6858000 h 6858000"/>
              <a:gd name="connsiteX5" fmla="*/ 2024742 w 6115050"/>
              <a:gd name="connsiteY5" fmla="*/ 0 h 6858000"/>
              <a:gd name="connsiteX0" fmla="*/ 2024742 w 6115050"/>
              <a:gd name="connsiteY0" fmla="*/ 0 h 6868886"/>
              <a:gd name="connsiteX1" fmla="*/ 6115050 w 6115050"/>
              <a:gd name="connsiteY1" fmla="*/ 0 h 6868886"/>
              <a:gd name="connsiteX2" fmla="*/ 6115050 w 6115050"/>
              <a:gd name="connsiteY2" fmla="*/ 3603171 h 6868886"/>
              <a:gd name="connsiteX3" fmla="*/ 5157107 w 6115050"/>
              <a:gd name="connsiteY3" fmla="*/ 6868886 h 6868886"/>
              <a:gd name="connsiteX4" fmla="*/ 0 w 6115050"/>
              <a:gd name="connsiteY4" fmla="*/ 6858000 h 6868886"/>
              <a:gd name="connsiteX5" fmla="*/ 2024742 w 6115050"/>
              <a:gd name="connsiteY5" fmla="*/ 0 h 6868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5050" h="6868886">
                <a:moveTo>
                  <a:pt x="2024742" y="0"/>
                </a:moveTo>
                <a:lnTo>
                  <a:pt x="6115050" y="0"/>
                </a:lnTo>
                <a:lnTo>
                  <a:pt x="6115050" y="3603171"/>
                </a:lnTo>
                <a:lnTo>
                  <a:pt x="5157107" y="6868886"/>
                </a:lnTo>
                <a:lnTo>
                  <a:pt x="0" y="6858000"/>
                </a:lnTo>
                <a:lnTo>
                  <a:pt x="2024742" y="0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54205941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22318419_win32_SL_V9" id="{8502042B-488E-4F33-AD20-77B40A1BC1AA}" vid="{A90C26AF-23CA-48C5-BFF9-84DC7B1C91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B045227-5724-4DBF-9712-031B1BFB2C3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7B39BD0-040C-43BE-B0E4-512B09E8003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2457D9-12AC-4794-A05E-F1B90FCD8D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{0C32ED30-8D53-47BE-AA73-83E644A69CF3}tf22318419_win32</Template>
  <TotalTime>1539</TotalTime>
  <Words>443</Words>
  <Application>Microsoft Office PowerPoint</Application>
  <PresentationFormat>Widescreen</PresentationFormat>
  <Paragraphs>174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Tenorite</vt:lpstr>
      <vt:lpstr>Custom</vt:lpstr>
      <vt:lpstr>IR to CTI  - the other side of the coin -</vt:lpstr>
      <vt:lpstr>Agenda</vt:lpstr>
      <vt:lpstr>introductions</vt:lpstr>
      <vt:lpstr>HEADS</vt:lpstr>
      <vt:lpstr>HEADS</vt:lpstr>
      <vt:lpstr>HEADS</vt:lpstr>
      <vt:lpstr>HEADS</vt:lpstr>
      <vt:lpstr>PowerPoint Presentation</vt:lpstr>
      <vt:lpstr>IR and who attacks us now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Enrichements </vt:lpstr>
      <vt:lpstr>COnclusions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Daniela Zamfiroiu</dc:creator>
  <cp:lastModifiedBy>Daniela Zamfiroiu</cp:lastModifiedBy>
  <cp:revision>14</cp:revision>
  <dcterms:created xsi:type="dcterms:W3CDTF">2024-10-29T21:01:37Z</dcterms:created>
  <dcterms:modified xsi:type="dcterms:W3CDTF">2024-10-30T22:47:29Z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e758061f-814f-473d-9381-8d836e805709_Enabled">
    <vt:lpwstr>true</vt:lpwstr>
  </property>
  <property fmtid="{D5CDD505-2E9C-101B-9397-08002B2CF9AE}" pid="4" name="MSIP_Label_e758061f-814f-473d-9381-8d836e805709_SetDate">
    <vt:lpwstr>2024-10-29T21:07:34Z</vt:lpwstr>
  </property>
  <property fmtid="{D5CDD505-2E9C-101B-9397-08002B2CF9AE}" pid="5" name="MSIP_Label_e758061f-814f-473d-9381-8d836e805709_Method">
    <vt:lpwstr>Standard</vt:lpwstr>
  </property>
  <property fmtid="{D5CDD505-2E9C-101B-9397-08002B2CF9AE}" pid="6" name="MSIP_Label_e758061f-814f-473d-9381-8d836e805709_Name">
    <vt:lpwstr>Vertrouwelijk</vt:lpwstr>
  </property>
  <property fmtid="{D5CDD505-2E9C-101B-9397-08002B2CF9AE}" pid="7" name="MSIP_Label_e758061f-814f-473d-9381-8d836e805709_SiteId">
    <vt:lpwstr>80aa451d-189c-41f6-bdbb-0c7eb96927b2</vt:lpwstr>
  </property>
  <property fmtid="{D5CDD505-2E9C-101B-9397-08002B2CF9AE}" pid="8" name="MSIP_Label_e758061f-814f-473d-9381-8d836e805709_ActionId">
    <vt:lpwstr>1819fbf4-b14d-4b33-be99-7dd6e33a5d95</vt:lpwstr>
  </property>
  <property fmtid="{D5CDD505-2E9C-101B-9397-08002B2CF9AE}" pid="9" name="MSIP_Label_e758061f-814f-473d-9381-8d836e805709_ContentBits">
    <vt:lpwstr>0</vt:lpwstr>
  </property>
</Properties>
</file>

<file path=docProps/thumbnail.jpeg>
</file>